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Lst>
  <p:sldSz cx="7199313" cy="93599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66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3" d="100"/>
          <a:sy n="53" d="100"/>
        </p:scale>
        <p:origin x="223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39949" y="1531818"/>
            <a:ext cx="6119416" cy="3258632"/>
          </a:xfrm>
        </p:spPr>
        <p:txBody>
          <a:bodyPr anchor="b"/>
          <a:lstStyle>
            <a:lvl1pPr algn="ctr">
              <a:defRPr sz="4724"/>
            </a:lvl1pPr>
          </a:lstStyle>
          <a:p>
            <a:r>
              <a:rPr lang="ja-JP" altLang="en-US"/>
              <a:t>マスター タイトルの書式設定</a:t>
            </a:r>
            <a:endParaRPr lang="en-US" dirty="0"/>
          </a:p>
        </p:txBody>
      </p:sp>
      <p:sp>
        <p:nvSpPr>
          <p:cNvPr id="3" name="Subtitle 2"/>
          <p:cNvSpPr>
            <a:spLocks noGrp="1"/>
          </p:cNvSpPr>
          <p:nvPr>
            <p:ph type="subTitle" idx="1"/>
          </p:nvPr>
        </p:nvSpPr>
        <p:spPr>
          <a:xfrm>
            <a:off x="899914" y="4916115"/>
            <a:ext cx="5399485" cy="2259809"/>
          </a:xfrm>
        </p:spPr>
        <p:txBody>
          <a:bodyPr/>
          <a:lstStyle>
            <a:lvl1pPr marL="0" indent="0" algn="ctr">
              <a:buNone/>
              <a:defRPr sz="1890"/>
            </a:lvl1pPr>
            <a:lvl2pPr marL="359954" indent="0" algn="ctr">
              <a:buNone/>
              <a:defRPr sz="1575"/>
            </a:lvl2pPr>
            <a:lvl3pPr marL="719907" indent="0" algn="ctr">
              <a:buNone/>
              <a:defRPr sz="1417"/>
            </a:lvl3pPr>
            <a:lvl4pPr marL="1079861" indent="0" algn="ctr">
              <a:buNone/>
              <a:defRPr sz="1260"/>
            </a:lvl4pPr>
            <a:lvl5pPr marL="1439814" indent="0" algn="ctr">
              <a:buNone/>
              <a:defRPr sz="1260"/>
            </a:lvl5pPr>
            <a:lvl6pPr marL="1799768" indent="0" algn="ctr">
              <a:buNone/>
              <a:defRPr sz="1260"/>
            </a:lvl6pPr>
            <a:lvl7pPr marL="2159721" indent="0" algn="ctr">
              <a:buNone/>
              <a:defRPr sz="1260"/>
            </a:lvl7pPr>
            <a:lvl8pPr marL="2519675" indent="0" algn="ctr">
              <a:buNone/>
              <a:defRPr sz="1260"/>
            </a:lvl8pPr>
            <a:lvl9pPr marL="2879628" indent="0" algn="ctr">
              <a:buNone/>
              <a:defRPr sz="126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342806F-1BCD-4515-ABB4-7BACA0E094B6}" type="datetimeFigureOut">
              <a:rPr kumimoji="1" lang="ja-JP" altLang="en-US" smtClean="0"/>
              <a:t>2020/9/24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BBDAD7B-6135-4818-9EA6-255F5BC2B08E}" type="slidenum">
              <a:rPr kumimoji="1" lang="ja-JP" altLang="en-US" smtClean="0"/>
              <a:t>‹#›</a:t>
            </a:fld>
            <a:endParaRPr kumimoji="1" lang="ja-JP" altLang="en-US"/>
          </a:p>
        </p:txBody>
      </p:sp>
    </p:spTree>
    <p:extLst>
      <p:ext uri="{BB962C8B-B14F-4D97-AF65-F5344CB8AC3E}">
        <p14:creationId xmlns:p14="http://schemas.microsoft.com/office/powerpoint/2010/main" val="33960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342806F-1BCD-4515-ABB4-7BACA0E094B6}" type="datetimeFigureOut">
              <a:rPr kumimoji="1" lang="ja-JP" altLang="en-US" smtClean="0"/>
              <a:t>2020/9/24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BBDAD7B-6135-4818-9EA6-255F5BC2B08E}" type="slidenum">
              <a:rPr kumimoji="1" lang="ja-JP" altLang="en-US" smtClean="0"/>
              <a:t>‹#›</a:t>
            </a:fld>
            <a:endParaRPr kumimoji="1" lang="ja-JP" altLang="en-US"/>
          </a:p>
        </p:txBody>
      </p:sp>
    </p:spTree>
    <p:extLst>
      <p:ext uri="{BB962C8B-B14F-4D97-AF65-F5344CB8AC3E}">
        <p14:creationId xmlns:p14="http://schemas.microsoft.com/office/powerpoint/2010/main" val="2053196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52009" y="498328"/>
            <a:ext cx="1552352" cy="793208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94953" y="498328"/>
            <a:ext cx="4567064" cy="793208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342806F-1BCD-4515-ABB4-7BACA0E094B6}" type="datetimeFigureOut">
              <a:rPr kumimoji="1" lang="ja-JP" altLang="en-US" smtClean="0"/>
              <a:t>2020/9/24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BBDAD7B-6135-4818-9EA6-255F5BC2B08E}" type="slidenum">
              <a:rPr kumimoji="1" lang="ja-JP" altLang="en-US" smtClean="0"/>
              <a:t>‹#›</a:t>
            </a:fld>
            <a:endParaRPr kumimoji="1" lang="ja-JP" altLang="en-US"/>
          </a:p>
        </p:txBody>
      </p:sp>
    </p:spTree>
    <p:extLst>
      <p:ext uri="{BB962C8B-B14F-4D97-AF65-F5344CB8AC3E}">
        <p14:creationId xmlns:p14="http://schemas.microsoft.com/office/powerpoint/2010/main" val="3075645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342806F-1BCD-4515-ABB4-7BACA0E094B6}" type="datetimeFigureOut">
              <a:rPr kumimoji="1" lang="ja-JP" altLang="en-US" smtClean="0"/>
              <a:t>2020/9/24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BBDAD7B-6135-4818-9EA6-255F5BC2B08E}" type="slidenum">
              <a:rPr kumimoji="1" lang="ja-JP" altLang="en-US" smtClean="0"/>
              <a:t>‹#›</a:t>
            </a:fld>
            <a:endParaRPr kumimoji="1" lang="ja-JP" altLang="en-US"/>
          </a:p>
        </p:txBody>
      </p:sp>
    </p:spTree>
    <p:extLst>
      <p:ext uri="{BB962C8B-B14F-4D97-AF65-F5344CB8AC3E}">
        <p14:creationId xmlns:p14="http://schemas.microsoft.com/office/powerpoint/2010/main" val="2886766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91204" y="2333478"/>
            <a:ext cx="6209407" cy="3893458"/>
          </a:xfrm>
        </p:spPr>
        <p:txBody>
          <a:bodyPr anchor="b"/>
          <a:lstStyle>
            <a:lvl1pPr>
              <a:defRPr sz="472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91204" y="6263769"/>
            <a:ext cx="6209407" cy="2047477"/>
          </a:xfrm>
        </p:spPr>
        <p:txBody>
          <a:bodyPr/>
          <a:lstStyle>
            <a:lvl1pPr marL="0" indent="0">
              <a:buNone/>
              <a:defRPr sz="1890">
                <a:solidFill>
                  <a:schemeClr val="tx1"/>
                </a:solidFill>
              </a:defRPr>
            </a:lvl1pPr>
            <a:lvl2pPr marL="359954" indent="0">
              <a:buNone/>
              <a:defRPr sz="1575">
                <a:solidFill>
                  <a:schemeClr val="tx1">
                    <a:tint val="75000"/>
                  </a:schemeClr>
                </a:solidFill>
              </a:defRPr>
            </a:lvl2pPr>
            <a:lvl3pPr marL="719907" indent="0">
              <a:buNone/>
              <a:defRPr sz="1417">
                <a:solidFill>
                  <a:schemeClr val="tx1">
                    <a:tint val="75000"/>
                  </a:schemeClr>
                </a:solidFill>
              </a:defRPr>
            </a:lvl3pPr>
            <a:lvl4pPr marL="1079861" indent="0">
              <a:buNone/>
              <a:defRPr sz="1260">
                <a:solidFill>
                  <a:schemeClr val="tx1">
                    <a:tint val="75000"/>
                  </a:schemeClr>
                </a:solidFill>
              </a:defRPr>
            </a:lvl4pPr>
            <a:lvl5pPr marL="1439814" indent="0">
              <a:buNone/>
              <a:defRPr sz="1260">
                <a:solidFill>
                  <a:schemeClr val="tx1">
                    <a:tint val="75000"/>
                  </a:schemeClr>
                </a:solidFill>
              </a:defRPr>
            </a:lvl5pPr>
            <a:lvl6pPr marL="1799768" indent="0">
              <a:buNone/>
              <a:defRPr sz="1260">
                <a:solidFill>
                  <a:schemeClr val="tx1">
                    <a:tint val="75000"/>
                  </a:schemeClr>
                </a:solidFill>
              </a:defRPr>
            </a:lvl6pPr>
            <a:lvl7pPr marL="2159721" indent="0">
              <a:buNone/>
              <a:defRPr sz="1260">
                <a:solidFill>
                  <a:schemeClr val="tx1">
                    <a:tint val="75000"/>
                  </a:schemeClr>
                </a:solidFill>
              </a:defRPr>
            </a:lvl7pPr>
            <a:lvl8pPr marL="2519675" indent="0">
              <a:buNone/>
              <a:defRPr sz="1260">
                <a:solidFill>
                  <a:schemeClr val="tx1">
                    <a:tint val="75000"/>
                  </a:schemeClr>
                </a:solidFill>
              </a:defRPr>
            </a:lvl8pPr>
            <a:lvl9pPr marL="2879628" indent="0">
              <a:buNone/>
              <a:defRPr sz="126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342806F-1BCD-4515-ABB4-7BACA0E094B6}" type="datetimeFigureOut">
              <a:rPr kumimoji="1" lang="ja-JP" altLang="en-US" smtClean="0"/>
              <a:t>2020/9/24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BBDAD7B-6135-4818-9EA6-255F5BC2B08E}" type="slidenum">
              <a:rPr kumimoji="1" lang="ja-JP" altLang="en-US" smtClean="0"/>
              <a:t>‹#›</a:t>
            </a:fld>
            <a:endParaRPr kumimoji="1" lang="ja-JP" altLang="en-US"/>
          </a:p>
        </p:txBody>
      </p:sp>
    </p:spTree>
    <p:extLst>
      <p:ext uri="{BB962C8B-B14F-4D97-AF65-F5344CB8AC3E}">
        <p14:creationId xmlns:p14="http://schemas.microsoft.com/office/powerpoint/2010/main" val="3171701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94953" y="2491640"/>
            <a:ext cx="3059708" cy="593877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644652" y="2491640"/>
            <a:ext cx="3059708" cy="593877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342806F-1BCD-4515-ABB4-7BACA0E094B6}" type="datetimeFigureOut">
              <a:rPr kumimoji="1" lang="ja-JP" altLang="en-US" smtClean="0"/>
              <a:t>2020/9/24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BBDAD7B-6135-4818-9EA6-255F5BC2B08E}" type="slidenum">
              <a:rPr kumimoji="1" lang="ja-JP" altLang="en-US" smtClean="0"/>
              <a:t>‹#›</a:t>
            </a:fld>
            <a:endParaRPr kumimoji="1" lang="ja-JP" altLang="en-US"/>
          </a:p>
        </p:txBody>
      </p:sp>
    </p:spTree>
    <p:extLst>
      <p:ext uri="{BB962C8B-B14F-4D97-AF65-F5344CB8AC3E}">
        <p14:creationId xmlns:p14="http://schemas.microsoft.com/office/powerpoint/2010/main" val="2157508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95891" y="498330"/>
            <a:ext cx="6209407" cy="180914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5891" y="2294476"/>
            <a:ext cx="3045646" cy="1124487"/>
          </a:xfrm>
        </p:spPr>
        <p:txBody>
          <a:bodyPr anchor="b"/>
          <a:lstStyle>
            <a:lvl1pPr marL="0" indent="0">
              <a:buNone/>
              <a:defRPr sz="1890" b="1"/>
            </a:lvl1pPr>
            <a:lvl2pPr marL="359954" indent="0">
              <a:buNone/>
              <a:defRPr sz="1575" b="1"/>
            </a:lvl2pPr>
            <a:lvl3pPr marL="719907" indent="0">
              <a:buNone/>
              <a:defRPr sz="1417" b="1"/>
            </a:lvl3pPr>
            <a:lvl4pPr marL="1079861" indent="0">
              <a:buNone/>
              <a:defRPr sz="1260" b="1"/>
            </a:lvl4pPr>
            <a:lvl5pPr marL="1439814" indent="0">
              <a:buNone/>
              <a:defRPr sz="1260" b="1"/>
            </a:lvl5pPr>
            <a:lvl6pPr marL="1799768" indent="0">
              <a:buNone/>
              <a:defRPr sz="1260" b="1"/>
            </a:lvl6pPr>
            <a:lvl7pPr marL="2159721" indent="0">
              <a:buNone/>
              <a:defRPr sz="1260" b="1"/>
            </a:lvl7pPr>
            <a:lvl8pPr marL="2519675" indent="0">
              <a:buNone/>
              <a:defRPr sz="1260" b="1"/>
            </a:lvl8pPr>
            <a:lvl9pPr marL="2879628" indent="0">
              <a:buNone/>
              <a:defRPr sz="1260" b="1"/>
            </a:lvl9pPr>
          </a:lstStyle>
          <a:p>
            <a:pPr lvl="0"/>
            <a:r>
              <a:rPr lang="ja-JP" altLang="en-US"/>
              <a:t>マスター テキストの書式設定</a:t>
            </a:r>
          </a:p>
        </p:txBody>
      </p:sp>
      <p:sp>
        <p:nvSpPr>
          <p:cNvPr id="4" name="Content Placeholder 3"/>
          <p:cNvSpPr>
            <a:spLocks noGrp="1"/>
          </p:cNvSpPr>
          <p:nvPr>
            <p:ph sz="half" idx="2"/>
          </p:nvPr>
        </p:nvSpPr>
        <p:spPr>
          <a:xfrm>
            <a:off x="495891" y="3418964"/>
            <a:ext cx="3045646" cy="502878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644652" y="2294476"/>
            <a:ext cx="3060646" cy="1124487"/>
          </a:xfrm>
        </p:spPr>
        <p:txBody>
          <a:bodyPr anchor="b"/>
          <a:lstStyle>
            <a:lvl1pPr marL="0" indent="0">
              <a:buNone/>
              <a:defRPr sz="1890" b="1"/>
            </a:lvl1pPr>
            <a:lvl2pPr marL="359954" indent="0">
              <a:buNone/>
              <a:defRPr sz="1575" b="1"/>
            </a:lvl2pPr>
            <a:lvl3pPr marL="719907" indent="0">
              <a:buNone/>
              <a:defRPr sz="1417" b="1"/>
            </a:lvl3pPr>
            <a:lvl4pPr marL="1079861" indent="0">
              <a:buNone/>
              <a:defRPr sz="1260" b="1"/>
            </a:lvl4pPr>
            <a:lvl5pPr marL="1439814" indent="0">
              <a:buNone/>
              <a:defRPr sz="1260" b="1"/>
            </a:lvl5pPr>
            <a:lvl6pPr marL="1799768" indent="0">
              <a:buNone/>
              <a:defRPr sz="1260" b="1"/>
            </a:lvl6pPr>
            <a:lvl7pPr marL="2159721" indent="0">
              <a:buNone/>
              <a:defRPr sz="1260" b="1"/>
            </a:lvl7pPr>
            <a:lvl8pPr marL="2519675" indent="0">
              <a:buNone/>
              <a:defRPr sz="1260" b="1"/>
            </a:lvl8pPr>
            <a:lvl9pPr marL="2879628" indent="0">
              <a:buNone/>
              <a:defRPr sz="1260" b="1"/>
            </a:lvl9pPr>
          </a:lstStyle>
          <a:p>
            <a:pPr lvl="0"/>
            <a:r>
              <a:rPr lang="ja-JP" altLang="en-US"/>
              <a:t>マスター テキストの書式設定</a:t>
            </a:r>
          </a:p>
        </p:txBody>
      </p:sp>
      <p:sp>
        <p:nvSpPr>
          <p:cNvPr id="6" name="Content Placeholder 5"/>
          <p:cNvSpPr>
            <a:spLocks noGrp="1"/>
          </p:cNvSpPr>
          <p:nvPr>
            <p:ph sz="quarter" idx="4"/>
          </p:nvPr>
        </p:nvSpPr>
        <p:spPr>
          <a:xfrm>
            <a:off x="3644652" y="3418964"/>
            <a:ext cx="3060646" cy="502878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342806F-1BCD-4515-ABB4-7BACA0E094B6}" type="datetimeFigureOut">
              <a:rPr kumimoji="1" lang="ja-JP" altLang="en-US" smtClean="0"/>
              <a:t>2020/9/24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BBDAD7B-6135-4818-9EA6-255F5BC2B08E}" type="slidenum">
              <a:rPr kumimoji="1" lang="ja-JP" altLang="en-US" smtClean="0"/>
              <a:t>‹#›</a:t>
            </a:fld>
            <a:endParaRPr kumimoji="1" lang="ja-JP" altLang="en-US"/>
          </a:p>
        </p:txBody>
      </p:sp>
    </p:spTree>
    <p:extLst>
      <p:ext uri="{BB962C8B-B14F-4D97-AF65-F5344CB8AC3E}">
        <p14:creationId xmlns:p14="http://schemas.microsoft.com/office/powerpoint/2010/main" val="1244963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342806F-1BCD-4515-ABB4-7BACA0E094B6}" type="datetimeFigureOut">
              <a:rPr kumimoji="1" lang="ja-JP" altLang="en-US" smtClean="0"/>
              <a:t>2020/9/24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BBDAD7B-6135-4818-9EA6-255F5BC2B08E}" type="slidenum">
              <a:rPr kumimoji="1" lang="ja-JP" altLang="en-US" smtClean="0"/>
              <a:t>‹#›</a:t>
            </a:fld>
            <a:endParaRPr kumimoji="1" lang="ja-JP" altLang="en-US"/>
          </a:p>
        </p:txBody>
      </p:sp>
    </p:spTree>
    <p:extLst>
      <p:ext uri="{BB962C8B-B14F-4D97-AF65-F5344CB8AC3E}">
        <p14:creationId xmlns:p14="http://schemas.microsoft.com/office/powerpoint/2010/main" val="2226088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42806F-1BCD-4515-ABB4-7BACA0E094B6}" type="datetimeFigureOut">
              <a:rPr kumimoji="1" lang="ja-JP" altLang="en-US" smtClean="0"/>
              <a:t>2020/9/24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BBDAD7B-6135-4818-9EA6-255F5BC2B08E}" type="slidenum">
              <a:rPr kumimoji="1" lang="ja-JP" altLang="en-US" smtClean="0"/>
              <a:t>‹#›</a:t>
            </a:fld>
            <a:endParaRPr kumimoji="1" lang="ja-JP" altLang="en-US"/>
          </a:p>
        </p:txBody>
      </p:sp>
    </p:spTree>
    <p:extLst>
      <p:ext uri="{BB962C8B-B14F-4D97-AF65-F5344CB8AC3E}">
        <p14:creationId xmlns:p14="http://schemas.microsoft.com/office/powerpoint/2010/main" val="3306977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95890" y="623993"/>
            <a:ext cx="2321966" cy="2183977"/>
          </a:xfrm>
        </p:spPr>
        <p:txBody>
          <a:bodyPr anchor="b"/>
          <a:lstStyle>
            <a:lvl1pPr>
              <a:defRPr sz="2519"/>
            </a:lvl1pPr>
          </a:lstStyle>
          <a:p>
            <a:r>
              <a:rPr lang="ja-JP" altLang="en-US"/>
              <a:t>マスター タイトルの書式設定</a:t>
            </a:r>
            <a:endParaRPr lang="en-US" dirty="0"/>
          </a:p>
        </p:txBody>
      </p:sp>
      <p:sp>
        <p:nvSpPr>
          <p:cNvPr id="3" name="Content Placeholder 2"/>
          <p:cNvSpPr>
            <a:spLocks noGrp="1"/>
          </p:cNvSpPr>
          <p:nvPr>
            <p:ph idx="1"/>
          </p:nvPr>
        </p:nvSpPr>
        <p:spPr>
          <a:xfrm>
            <a:off x="3060646" y="1347654"/>
            <a:ext cx="3644652" cy="6651596"/>
          </a:xfrm>
        </p:spPr>
        <p:txBody>
          <a:bodyPr/>
          <a:lstStyle>
            <a:lvl1pPr>
              <a:defRPr sz="2519"/>
            </a:lvl1pPr>
            <a:lvl2pPr>
              <a:defRPr sz="2204"/>
            </a:lvl2pPr>
            <a:lvl3pPr>
              <a:defRPr sz="1890"/>
            </a:lvl3pPr>
            <a:lvl4pPr>
              <a:defRPr sz="1575"/>
            </a:lvl4pPr>
            <a:lvl5pPr>
              <a:defRPr sz="1575"/>
            </a:lvl5pPr>
            <a:lvl6pPr>
              <a:defRPr sz="1575"/>
            </a:lvl6pPr>
            <a:lvl7pPr>
              <a:defRPr sz="1575"/>
            </a:lvl7pPr>
            <a:lvl8pPr>
              <a:defRPr sz="1575"/>
            </a:lvl8pPr>
            <a:lvl9pPr>
              <a:defRPr sz="157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95890" y="2807970"/>
            <a:ext cx="2321966" cy="5202112"/>
          </a:xfrm>
        </p:spPr>
        <p:txBody>
          <a:bodyPr/>
          <a:lstStyle>
            <a:lvl1pPr marL="0" indent="0">
              <a:buNone/>
              <a:defRPr sz="1260"/>
            </a:lvl1pPr>
            <a:lvl2pPr marL="359954" indent="0">
              <a:buNone/>
              <a:defRPr sz="1102"/>
            </a:lvl2pPr>
            <a:lvl3pPr marL="719907" indent="0">
              <a:buNone/>
              <a:defRPr sz="945"/>
            </a:lvl3pPr>
            <a:lvl4pPr marL="1079861" indent="0">
              <a:buNone/>
              <a:defRPr sz="787"/>
            </a:lvl4pPr>
            <a:lvl5pPr marL="1439814" indent="0">
              <a:buNone/>
              <a:defRPr sz="787"/>
            </a:lvl5pPr>
            <a:lvl6pPr marL="1799768" indent="0">
              <a:buNone/>
              <a:defRPr sz="787"/>
            </a:lvl6pPr>
            <a:lvl7pPr marL="2159721" indent="0">
              <a:buNone/>
              <a:defRPr sz="787"/>
            </a:lvl7pPr>
            <a:lvl8pPr marL="2519675" indent="0">
              <a:buNone/>
              <a:defRPr sz="787"/>
            </a:lvl8pPr>
            <a:lvl9pPr marL="2879628" indent="0">
              <a:buNone/>
              <a:defRPr sz="78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342806F-1BCD-4515-ABB4-7BACA0E094B6}" type="datetimeFigureOut">
              <a:rPr kumimoji="1" lang="ja-JP" altLang="en-US" smtClean="0"/>
              <a:t>2020/9/24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BBDAD7B-6135-4818-9EA6-255F5BC2B08E}" type="slidenum">
              <a:rPr kumimoji="1" lang="ja-JP" altLang="en-US" smtClean="0"/>
              <a:t>‹#›</a:t>
            </a:fld>
            <a:endParaRPr kumimoji="1" lang="ja-JP" altLang="en-US"/>
          </a:p>
        </p:txBody>
      </p:sp>
    </p:spTree>
    <p:extLst>
      <p:ext uri="{BB962C8B-B14F-4D97-AF65-F5344CB8AC3E}">
        <p14:creationId xmlns:p14="http://schemas.microsoft.com/office/powerpoint/2010/main" val="1194659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95890" y="623993"/>
            <a:ext cx="2321966" cy="2183977"/>
          </a:xfrm>
        </p:spPr>
        <p:txBody>
          <a:bodyPr anchor="b"/>
          <a:lstStyle>
            <a:lvl1pPr>
              <a:defRPr sz="251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060646" y="1347654"/>
            <a:ext cx="3644652" cy="6651596"/>
          </a:xfrm>
        </p:spPr>
        <p:txBody>
          <a:bodyPr anchor="t"/>
          <a:lstStyle>
            <a:lvl1pPr marL="0" indent="0">
              <a:buNone/>
              <a:defRPr sz="2519"/>
            </a:lvl1pPr>
            <a:lvl2pPr marL="359954" indent="0">
              <a:buNone/>
              <a:defRPr sz="2204"/>
            </a:lvl2pPr>
            <a:lvl3pPr marL="719907" indent="0">
              <a:buNone/>
              <a:defRPr sz="1890"/>
            </a:lvl3pPr>
            <a:lvl4pPr marL="1079861" indent="0">
              <a:buNone/>
              <a:defRPr sz="1575"/>
            </a:lvl4pPr>
            <a:lvl5pPr marL="1439814" indent="0">
              <a:buNone/>
              <a:defRPr sz="1575"/>
            </a:lvl5pPr>
            <a:lvl6pPr marL="1799768" indent="0">
              <a:buNone/>
              <a:defRPr sz="1575"/>
            </a:lvl6pPr>
            <a:lvl7pPr marL="2159721" indent="0">
              <a:buNone/>
              <a:defRPr sz="1575"/>
            </a:lvl7pPr>
            <a:lvl8pPr marL="2519675" indent="0">
              <a:buNone/>
              <a:defRPr sz="1575"/>
            </a:lvl8pPr>
            <a:lvl9pPr marL="2879628" indent="0">
              <a:buNone/>
              <a:defRPr sz="1575"/>
            </a:lvl9pPr>
          </a:lstStyle>
          <a:p>
            <a:r>
              <a:rPr lang="ja-JP" altLang="en-US"/>
              <a:t>図を追加</a:t>
            </a:r>
            <a:endParaRPr lang="en-US" dirty="0"/>
          </a:p>
        </p:txBody>
      </p:sp>
      <p:sp>
        <p:nvSpPr>
          <p:cNvPr id="4" name="Text Placeholder 3"/>
          <p:cNvSpPr>
            <a:spLocks noGrp="1"/>
          </p:cNvSpPr>
          <p:nvPr>
            <p:ph type="body" sz="half" idx="2"/>
          </p:nvPr>
        </p:nvSpPr>
        <p:spPr>
          <a:xfrm>
            <a:off x="495890" y="2807970"/>
            <a:ext cx="2321966" cy="5202112"/>
          </a:xfrm>
        </p:spPr>
        <p:txBody>
          <a:bodyPr/>
          <a:lstStyle>
            <a:lvl1pPr marL="0" indent="0">
              <a:buNone/>
              <a:defRPr sz="1260"/>
            </a:lvl1pPr>
            <a:lvl2pPr marL="359954" indent="0">
              <a:buNone/>
              <a:defRPr sz="1102"/>
            </a:lvl2pPr>
            <a:lvl3pPr marL="719907" indent="0">
              <a:buNone/>
              <a:defRPr sz="945"/>
            </a:lvl3pPr>
            <a:lvl4pPr marL="1079861" indent="0">
              <a:buNone/>
              <a:defRPr sz="787"/>
            </a:lvl4pPr>
            <a:lvl5pPr marL="1439814" indent="0">
              <a:buNone/>
              <a:defRPr sz="787"/>
            </a:lvl5pPr>
            <a:lvl6pPr marL="1799768" indent="0">
              <a:buNone/>
              <a:defRPr sz="787"/>
            </a:lvl6pPr>
            <a:lvl7pPr marL="2159721" indent="0">
              <a:buNone/>
              <a:defRPr sz="787"/>
            </a:lvl7pPr>
            <a:lvl8pPr marL="2519675" indent="0">
              <a:buNone/>
              <a:defRPr sz="787"/>
            </a:lvl8pPr>
            <a:lvl9pPr marL="2879628" indent="0">
              <a:buNone/>
              <a:defRPr sz="78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342806F-1BCD-4515-ABB4-7BACA0E094B6}" type="datetimeFigureOut">
              <a:rPr kumimoji="1" lang="ja-JP" altLang="en-US" smtClean="0"/>
              <a:t>2020/9/24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BBDAD7B-6135-4818-9EA6-255F5BC2B08E}" type="slidenum">
              <a:rPr kumimoji="1" lang="ja-JP" altLang="en-US" smtClean="0"/>
              <a:t>‹#›</a:t>
            </a:fld>
            <a:endParaRPr kumimoji="1" lang="ja-JP" altLang="en-US"/>
          </a:p>
        </p:txBody>
      </p:sp>
    </p:spTree>
    <p:extLst>
      <p:ext uri="{BB962C8B-B14F-4D97-AF65-F5344CB8AC3E}">
        <p14:creationId xmlns:p14="http://schemas.microsoft.com/office/powerpoint/2010/main" val="19127202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4953" y="498330"/>
            <a:ext cx="6209407" cy="180914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4953" y="2491640"/>
            <a:ext cx="6209407" cy="5938771"/>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94953" y="8675243"/>
            <a:ext cx="1619845" cy="498328"/>
          </a:xfrm>
          <a:prstGeom prst="rect">
            <a:avLst/>
          </a:prstGeom>
        </p:spPr>
        <p:txBody>
          <a:bodyPr vert="horz" lIns="91440" tIns="45720" rIns="91440" bIns="45720" rtlCol="0" anchor="ctr"/>
          <a:lstStyle>
            <a:lvl1pPr algn="l">
              <a:defRPr sz="945">
                <a:solidFill>
                  <a:schemeClr val="tx1">
                    <a:tint val="75000"/>
                  </a:schemeClr>
                </a:solidFill>
              </a:defRPr>
            </a:lvl1pPr>
          </a:lstStyle>
          <a:p>
            <a:fld id="{D342806F-1BCD-4515-ABB4-7BACA0E094B6}" type="datetimeFigureOut">
              <a:rPr kumimoji="1" lang="ja-JP" altLang="en-US" smtClean="0"/>
              <a:t>2020/9/24</a:t>
            </a:fld>
            <a:endParaRPr kumimoji="1" lang="ja-JP" altLang="en-US"/>
          </a:p>
        </p:txBody>
      </p:sp>
      <p:sp>
        <p:nvSpPr>
          <p:cNvPr id="5" name="Footer Placeholder 4"/>
          <p:cNvSpPr>
            <a:spLocks noGrp="1"/>
          </p:cNvSpPr>
          <p:nvPr>
            <p:ph type="ftr" sz="quarter" idx="3"/>
          </p:nvPr>
        </p:nvSpPr>
        <p:spPr>
          <a:xfrm>
            <a:off x="2384773" y="8675243"/>
            <a:ext cx="2429768" cy="498328"/>
          </a:xfrm>
          <a:prstGeom prst="rect">
            <a:avLst/>
          </a:prstGeom>
        </p:spPr>
        <p:txBody>
          <a:bodyPr vert="horz" lIns="91440" tIns="45720" rIns="91440" bIns="45720" rtlCol="0" anchor="ctr"/>
          <a:lstStyle>
            <a:lvl1pPr algn="ctr">
              <a:defRPr sz="945">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084515" y="8675243"/>
            <a:ext cx="1619845" cy="498328"/>
          </a:xfrm>
          <a:prstGeom prst="rect">
            <a:avLst/>
          </a:prstGeom>
        </p:spPr>
        <p:txBody>
          <a:bodyPr vert="horz" lIns="91440" tIns="45720" rIns="91440" bIns="45720" rtlCol="0" anchor="ctr"/>
          <a:lstStyle>
            <a:lvl1pPr algn="r">
              <a:defRPr sz="945">
                <a:solidFill>
                  <a:schemeClr val="tx1">
                    <a:tint val="75000"/>
                  </a:schemeClr>
                </a:solidFill>
              </a:defRPr>
            </a:lvl1pPr>
          </a:lstStyle>
          <a:p>
            <a:fld id="{8BBDAD7B-6135-4818-9EA6-255F5BC2B08E}" type="slidenum">
              <a:rPr kumimoji="1" lang="ja-JP" altLang="en-US" smtClean="0"/>
              <a:t>‹#›</a:t>
            </a:fld>
            <a:endParaRPr kumimoji="1" lang="ja-JP" altLang="en-US"/>
          </a:p>
        </p:txBody>
      </p:sp>
    </p:spTree>
    <p:extLst>
      <p:ext uri="{BB962C8B-B14F-4D97-AF65-F5344CB8AC3E}">
        <p14:creationId xmlns:p14="http://schemas.microsoft.com/office/powerpoint/2010/main" val="15621861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19907" rtl="0" eaLnBrk="1" latinLnBrk="0" hangingPunct="1">
        <a:lnSpc>
          <a:spcPct val="90000"/>
        </a:lnSpc>
        <a:spcBef>
          <a:spcPct val="0"/>
        </a:spcBef>
        <a:buNone/>
        <a:defRPr kumimoji="1" sz="3464" kern="1200">
          <a:solidFill>
            <a:schemeClr val="tx1"/>
          </a:solidFill>
          <a:latin typeface="+mj-lt"/>
          <a:ea typeface="+mj-ea"/>
          <a:cs typeface="+mj-cs"/>
        </a:defRPr>
      </a:lvl1pPr>
    </p:titleStyle>
    <p:bodyStyle>
      <a:lvl1pPr marL="179977" indent="-179977" algn="l" defTabSz="719907" rtl="0" eaLnBrk="1" latinLnBrk="0" hangingPunct="1">
        <a:lnSpc>
          <a:spcPct val="90000"/>
        </a:lnSpc>
        <a:spcBef>
          <a:spcPts val="787"/>
        </a:spcBef>
        <a:buFont typeface="Arial" panose="020B0604020202020204" pitchFamily="34" charset="0"/>
        <a:buChar char="•"/>
        <a:defRPr kumimoji="1" sz="2204" kern="1200">
          <a:solidFill>
            <a:schemeClr val="tx1"/>
          </a:solidFill>
          <a:latin typeface="+mn-lt"/>
          <a:ea typeface="+mn-ea"/>
          <a:cs typeface="+mn-cs"/>
        </a:defRPr>
      </a:lvl1pPr>
      <a:lvl2pPr marL="539930" indent="-179977" algn="l" defTabSz="719907" rtl="0" eaLnBrk="1" latinLnBrk="0" hangingPunct="1">
        <a:lnSpc>
          <a:spcPct val="90000"/>
        </a:lnSpc>
        <a:spcBef>
          <a:spcPts val="394"/>
        </a:spcBef>
        <a:buFont typeface="Arial" panose="020B0604020202020204" pitchFamily="34" charset="0"/>
        <a:buChar char="•"/>
        <a:defRPr kumimoji="1" sz="1890" kern="1200">
          <a:solidFill>
            <a:schemeClr val="tx1"/>
          </a:solidFill>
          <a:latin typeface="+mn-lt"/>
          <a:ea typeface="+mn-ea"/>
          <a:cs typeface="+mn-cs"/>
        </a:defRPr>
      </a:lvl2pPr>
      <a:lvl3pPr marL="899884" indent="-179977" algn="l" defTabSz="719907" rtl="0" eaLnBrk="1" latinLnBrk="0" hangingPunct="1">
        <a:lnSpc>
          <a:spcPct val="90000"/>
        </a:lnSpc>
        <a:spcBef>
          <a:spcPts val="394"/>
        </a:spcBef>
        <a:buFont typeface="Arial" panose="020B0604020202020204" pitchFamily="34" charset="0"/>
        <a:buChar char="•"/>
        <a:defRPr kumimoji="1" sz="1575" kern="1200">
          <a:solidFill>
            <a:schemeClr val="tx1"/>
          </a:solidFill>
          <a:latin typeface="+mn-lt"/>
          <a:ea typeface="+mn-ea"/>
          <a:cs typeface="+mn-cs"/>
        </a:defRPr>
      </a:lvl3pPr>
      <a:lvl4pPr marL="1259837"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mn-ea"/>
          <a:cs typeface="+mn-cs"/>
        </a:defRPr>
      </a:lvl4pPr>
      <a:lvl5pPr marL="1619791"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mn-ea"/>
          <a:cs typeface="+mn-cs"/>
        </a:defRPr>
      </a:lvl5pPr>
      <a:lvl6pPr marL="1979745"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mn-ea"/>
          <a:cs typeface="+mn-cs"/>
        </a:defRPr>
      </a:lvl6pPr>
      <a:lvl7pPr marL="2339698"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mn-ea"/>
          <a:cs typeface="+mn-cs"/>
        </a:defRPr>
      </a:lvl7pPr>
      <a:lvl8pPr marL="2699652"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mn-ea"/>
          <a:cs typeface="+mn-cs"/>
        </a:defRPr>
      </a:lvl8pPr>
      <a:lvl9pPr marL="3059605"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mn-ea"/>
          <a:cs typeface="+mn-cs"/>
        </a:defRPr>
      </a:lvl9pPr>
    </p:bodyStyle>
    <p:otherStyle>
      <a:defPPr>
        <a:defRPr lang="en-US"/>
      </a:defPPr>
      <a:lvl1pPr marL="0" algn="l" defTabSz="719907" rtl="0" eaLnBrk="1" latinLnBrk="0" hangingPunct="1">
        <a:defRPr kumimoji="1" sz="1417" kern="1200">
          <a:solidFill>
            <a:schemeClr val="tx1"/>
          </a:solidFill>
          <a:latin typeface="+mn-lt"/>
          <a:ea typeface="+mn-ea"/>
          <a:cs typeface="+mn-cs"/>
        </a:defRPr>
      </a:lvl1pPr>
      <a:lvl2pPr marL="359954" algn="l" defTabSz="719907" rtl="0" eaLnBrk="1" latinLnBrk="0" hangingPunct="1">
        <a:defRPr kumimoji="1" sz="1417" kern="1200">
          <a:solidFill>
            <a:schemeClr val="tx1"/>
          </a:solidFill>
          <a:latin typeface="+mn-lt"/>
          <a:ea typeface="+mn-ea"/>
          <a:cs typeface="+mn-cs"/>
        </a:defRPr>
      </a:lvl2pPr>
      <a:lvl3pPr marL="719907" algn="l" defTabSz="719907" rtl="0" eaLnBrk="1" latinLnBrk="0" hangingPunct="1">
        <a:defRPr kumimoji="1" sz="1417" kern="1200">
          <a:solidFill>
            <a:schemeClr val="tx1"/>
          </a:solidFill>
          <a:latin typeface="+mn-lt"/>
          <a:ea typeface="+mn-ea"/>
          <a:cs typeface="+mn-cs"/>
        </a:defRPr>
      </a:lvl3pPr>
      <a:lvl4pPr marL="1079861" algn="l" defTabSz="719907" rtl="0" eaLnBrk="1" latinLnBrk="0" hangingPunct="1">
        <a:defRPr kumimoji="1" sz="1417" kern="1200">
          <a:solidFill>
            <a:schemeClr val="tx1"/>
          </a:solidFill>
          <a:latin typeface="+mn-lt"/>
          <a:ea typeface="+mn-ea"/>
          <a:cs typeface="+mn-cs"/>
        </a:defRPr>
      </a:lvl4pPr>
      <a:lvl5pPr marL="1439814" algn="l" defTabSz="719907" rtl="0" eaLnBrk="1" latinLnBrk="0" hangingPunct="1">
        <a:defRPr kumimoji="1" sz="1417" kern="1200">
          <a:solidFill>
            <a:schemeClr val="tx1"/>
          </a:solidFill>
          <a:latin typeface="+mn-lt"/>
          <a:ea typeface="+mn-ea"/>
          <a:cs typeface="+mn-cs"/>
        </a:defRPr>
      </a:lvl5pPr>
      <a:lvl6pPr marL="1799768" algn="l" defTabSz="719907" rtl="0" eaLnBrk="1" latinLnBrk="0" hangingPunct="1">
        <a:defRPr kumimoji="1" sz="1417" kern="1200">
          <a:solidFill>
            <a:schemeClr val="tx1"/>
          </a:solidFill>
          <a:latin typeface="+mn-lt"/>
          <a:ea typeface="+mn-ea"/>
          <a:cs typeface="+mn-cs"/>
        </a:defRPr>
      </a:lvl6pPr>
      <a:lvl7pPr marL="2159721" algn="l" defTabSz="719907" rtl="0" eaLnBrk="1" latinLnBrk="0" hangingPunct="1">
        <a:defRPr kumimoji="1" sz="1417" kern="1200">
          <a:solidFill>
            <a:schemeClr val="tx1"/>
          </a:solidFill>
          <a:latin typeface="+mn-lt"/>
          <a:ea typeface="+mn-ea"/>
          <a:cs typeface="+mn-cs"/>
        </a:defRPr>
      </a:lvl7pPr>
      <a:lvl8pPr marL="2519675" algn="l" defTabSz="719907" rtl="0" eaLnBrk="1" latinLnBrk="0" hangingPunct="1">
        <a:defRPr kumimoji="1" sz="1417" kern="1200">
          <a:solidFill>
            <a:schemeClr val="tx1"/>
          </a:solidFill>
          <a:latin typeface="+mn-lt"/>
          <a:ea typeface="+mn-ea"/>
          <a:cs typeface="+mn-cs"/>
        </a:defRPr>
      </a:lvl8pPr>
      <a:lvl9pPr marL="2879628" algn="l" defTabSz="719907" rtl="0" eaLnBrk="1" latinLnBrk="0" hangingPunct="1">
        <a:defRPr kumimoji="1" sz="141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図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2378" y="1965451"/>
            <a:ext cx="3419428" cy="3419428"/>
          </a:xfrm>
          <a:prstGeom prst="rect">
            <a:avLst/>
          </a:prstGeom>
        </p:spPr>
      </p:pic>
      <p:sp>
        <p:nvSpPr>
          <p:cNvPr id="2" name="タイトル 1"/>
          <p:cNvSpPr>
            <a:spLocks noGrp="1"/>
          </p:cNvSpPr>
          <p:nvPr>
            <p:ph type="ctrTitle"/>
          </p:nvPr>
        </p:nvSpPr>
        <p:spPr>
          <a:xfrm>
            <a:off x="1139098" y="7161856"/>
            <a:ext cx="5143500" cy="1709095"/>
          </a:xfrm>
        </p:spPr>
        <p:txBody>
          <a:bodyPr>
            <a:noAutofit/>
          </a:bodyPr>
          <a:lstStyle/>
          <a:p>
            <a:pPr algn="l"/>
            <a:r>
              <a:rPr lang="ja-JP" altLang="en-US" sz="1350" b="1" dirty="0">
                <a:latin typeface="ＭＳ ゴシック" panose="020B0609070205080204" pitchFamily="49" charset="-128"/>
                <a:ea typeface="ＭＳ ゴシック" panose="020B0609070205080204" pitchFamily="49" charset="-128"/>
              </a:rPr>
              <a:t>◇このリーフレットの用語の意味</a:t>
            </a:r>
            <a:br>
              <a:rPr lang="en-US" altLang="ja-JP" sz="1350" b="1" dirty="0">
                <a:latin typeface="ＭＳ ゴシック" panose="020B0609070205080204" pitchFamily="49" charset="-128"/>
                <a:ea typeface="ＭＳ ゴシック" panose="020B0609070205080204" pitchFamily="49" charset="-128"/>
              </a:rPr>
            </a:br>
            <a:r>
              <a:rPr lang="ja-JP" altLang="en-US" sz="1350" b="1" dirty="0">
                <a:latin typeface="ＭＳ ゴシック" panose="020B0609070205080204" pitchFamily="49" charset="-128"/>
                <a:ea typeface="ＭＳ ゴシック" panose="020B0609070205080204" pitchFamily="49" charset="-128"/>
              </a:rPr>
              <a:t>［土砂等］土砂及び土砂に混入し又は付着したもの</a:t>
            </a:r>
            <a:br>
              <a:rPr lang="en-US" altLang="ja-JP" sz="1350" b="1" dirty="0">
                <a:latin typeface="ＭＳ ゴシック" panose="020B0609070205080204" pitchFamily="49" charset="-128"/>
                <a:ea typeface="ＭＳ ゴシック" panose="020B0609070205080204" pitchFamily="49" charset="-128"/>
              </a:rPr>
            </a:br>
            <a:br>
              <a:rPr lang="en-US" altLang="ja-JP" sz="1350" b="1" dirty="0">
                <a:latin typeface="ＭＳ ゴシック" panose="020B0609070205080204" pitchFamily="49" charset="-128"/>
                <a:ea typeface="ＭＳ ゴシック" panose="020B0609070205080204" pitchFamily="49" charset="-128"/>
              </a:rPr>
            </a:br>
            <a:r>
              <a:rPr lang="ja-JP" altLang="en-US" sz="1350" b="1" dirty="0">
                <a:latin typeface="ＭＳ ゴシック" panose="020B0609070205080204" pitchFamily="49" charset="-128"/>
                <a:ea typeface="ＭＳ ゴシック" panose="020B0609070205080204" pitchFamily="49" charset="-128"/>
              </a:rPr>
              <a:t>［埋立て等］土地の埋立て、盛土、その他の土砂等の堆積</a:t>
            </a:r>
            <a:br>
              <a:rPr lang="en-US" altLang="ja-JP" sz="1350" b="1" dirty="0">
                <a:latin typeface="ＭＳ ゴシック" panose="020B0609070205080204" pitchFamily="49" charset="-128"/>
                <a:ea typeface="ＭＳ ゴシック" panose="020B0609070205080204" pitchFamily="49" charset="-128"/>
              </a:rPr>
            </a:br>
            <a:br>
              <a:rPr lang="en-US" altLang="ja-JP" sz="1350" b="1" dirty="0">
                <a:latin typeface="ＭＳ ゴシック" panose="020B0609070205080204" pitchFamily="49" charset="-128"/>
                <a:ea typeface="ＭＳ ゴシック" panose="020B0609070205080204" pitchFamily="49" charset="-128"/>
              </a:rPr>
            </a:br>
            <a:r>
              <a:rPr lang="ja-JP" altLang="en-US" sz="1350" b="1" dirty="0">
                <a:latin typeface="ＭＳ ゴシック" panose="020B0609070205080204" pitchFamily="49" charset="-128"/>
                <a:ea typeface="ＭＳ ゴシック" panose="020B0609070205080204" pitchFamily="49" charset="-128"/>
              </a:rPr>
              <a:t>［小規模特定事業］土砂等による埋立て等を行う区域以外の場所から排出され、又は採取された土砂等による埋立て等を行う事業であって、その区域の面積が</a:t>
            </a:r>
            <a:r>
              <a:rPr lang="en-US" altLang="ja-JP" sz="1350" b="1" dirty="0">
                <a:latin typeface="ＭＳ ゴシック" panose="020B0609070205080204" pitchFamily="49" charset="-128"/>
                <a:ea typeface="ＭＳ ゴシック" panose="020B0609070205080204" pitchFamily="49" charset="-128"/>
              </a:rPr>
              <a:t>500</a:t>
            </a:r>
            <a:r>
              <a:rPr lang="ja-JP" altLang="en-US" sz="1350" b="1" dirty="0">
                <a:latin typeface="ＭＳ ゴシック" panose="020B0609070205080204" pitchFamily="49" charset="-128"/>
                <a:ea typeface="ＭＳ ゴシック" panose="020B0609070205080204" pitchFamily="49" charset="-128"/>
              </a:rPr>
              <a:t>㎡以上</a:t>
            </a:r>
            <a:r>
              <a:rPr lang="en-US" altLang="ja-JP" sz="1350" b="1" dirty="0">
                <a:latin typeface="ＭＳ ゴシック" panose="020B0609070205080204" pitchFamily="49" charset="-128"/>
                <a:ea typeface="ＭＳ ゴシック" panose="020B0609070205080204" pitchFamily="49" charset="-128"/>
              </a:rPr>
              <a:t>3,000</a:t>
            </a:r>
            <a:r>
              <a:rPr lang="ja-JP" altLang="en-US" sz="1350" b="1" dirty="0">
                <a:latin typeface="ＭＳ ゴシック" panose="020B0609070205080204" pitchFamily="49" charset="-128"/>
                <a:ea typeface="ＭＳ ゴシック" panose="020B0609070205080204" pitchFamily="49" charset="-128"/>
              </a:rPr>
              <a:t>㎡未満であるもの</a:t>
            </a:r>
          </a:p>
        </p:txBody>
      </p:sp>
      <p:sp>
        <p:nvSpPr>
          <p:cNvPr id="4" name="正方形/長方形 3"/>
          <p:cNvSpPr/>
          <p:nvPr/>
        </p:nvSpPr>
        <p:spPr>
          <a:xfrm>
            <a:off x="1038584" y="821637"/>
            <a:ext cx="5344531" cy="1090684"/>
          </a:xfrm>
          <a:prstGeom prst="rect">
            <a:avLst/>
          </a:prstGeom>
          <a:pattFill prst="pct50">
            <a:fgClr>
              <a:schemeClr val="accent6">
                <a:lumMod val="60000"/>
                <a:lumOff val="40000"/>
              </a:schemeClr>
            </a:fgClr>
            <a:bgClr>
              <a:schemeClr val="bg1"/>
            </a:bgClr>
          </a:pattFill>
        </p:spPr>
        <p:txBody>
          <a:bodyPr wrap="square" lIns="51435" tIns="25718" rIns="51435" bIns="25718">
            <a:spAutoFit/>
          </a:bodyPr>
          <a:lstStyle/>
          <a:p>
            <a:pPr algn="ctr"/>
            <a:r>
              <a:rPr lang="ja-JP" altLang="en-US" sz="2250" b="1" dirty="0">
                <a:ln w="10160">
                  <a:noFill/>
                  <a:prstDash val="solid"/>
                </a:ln>
                <a:solidFill>
                  <a:schemeClr val="accent5">
                    <a:lumMod val="75000"/>
                  </a:schemeClr>
                </a:solidFill>
                <a:effectLst>
                  <a:outerShdw blurRad="38100" dist="22860" dir="5400000" algn="tl" rotWithShape="0">
                    <a:srgbClr val="000000">
                      <a:alpha val="30000"/>
                    </a:srgbClr>
                  </a:outerShdw>
                </a:effectLst>
              </a:rPr>
              <a:t>榛東村土砂等による埋立て等の規制</a:t>
            </a:r>
            <a:endParaRPr lang="en-US" altLang="ja-JP" sz="2250" b="1" dirty="0">
              <a:ln w="10160">
                <a:noFill/>
                <a:prstDash val="solid"/>
              </a:ln>
              <a:solidFill>
                <a:schemeClr val="accent5">
                  <a:lumMod val="75000"/>
                </a:schemeClr>
              </a:solidFill>
              <a:effectLst>
                <a:outerShdw blurRad="38100" dist="22860" dir="5400000" algn="tl" rotWithShape="0">
                  <a:srgbClr val="000000">
                    <a:alpha val="30000"/>
                  </a:srgbClr>
                </a:outerShdw>
              </a:effectLst>
            </a:endParaRPr>
          </a:p>
          <a:p>
            <a:pPr algn="ctr"/>
            <a:r>
              <a:rPr lang="ja-JP" altLang="en-US" sz="2250" b="1" dirty="0">
                <a:ln w="10160">
                  <a:noFill/>
                  <a:prstDash val="solid"/>
                </a:ln>
                <a:solidFill>
                  <a:schemeClr val="accent5">
                    <a:lumMod val="75000"/>
                  </a:schemeClr>
                </a:solidFill>
                <a:effectLst>
                  <a:outerShdw blurRad="38100" dist="22860" dir="5400000" algn="tl" rotWithShape="0">
                    <a:srgbClr val="000000">
                      <a:alpha val="30000"/>
                    </a:srgbClr>
                  </a:outerShdw>
                </a:effectLst>
              </a:rPr>
              <a:t>に関する条例のあらまし</a:t>
            </a:r>
            <a:endParaRPr lang="en-US" altLang="ja-JP" sz="2250" b="1" dirty="0">
              <a:ln w="10160">
                <a:noFill/>
                <a:prstDash val="solid"/>
              </a:ln>
              <a:solidFill>
                <a:schemeClr val="accent5">
                  <a:lumMod val="75000"/>
                </a:schemeClr>
              </a:solidFill>
              <a:effectLst>
                <a:outerShdw blurRad="38100" dist="22860" dir="5400000" algn="tl" rotWithShape="0">
                  <a:srgbClr val="000000">
                    <a:alpha val="30000"/>
                  </a:srgbClr>
                </a:outerShdw>
              </a:effectLst>
            </a:endParaRPr>
          </a:p>
          <a:p>
            <a:pPr algn="ctr"/>
            <a:r>
              <a:rPr lang="ja-JP" altLang="en-US" sz="2250" b="1" dirty="0">
                <a:ln w="10160">
                  <a:noFill/>
                  <a:prstDash val="solid"/>
                </a:ln>
                <a:effectLst>
                  <a:outerShdw blurRad="38100" dist="22860" dir="5400000" algn="tl" rotWithShape="0">
                    <a:srgbClr val="000000">
                      <a:alpha val="30000"/>
                    </a:srgbClr>
                  </a:outerShdw>
                </a:effectLst>
              </a:rPr>
              <a:t>（令和２年１０月１日施行）</a:t>
            </a:r>
          </a:p>
        </p:txBody>
      </p:sp>
      <p:sp>
        <p:nvSpPr>
          <p:cNvPr id="5" name="正方形/長方形 4"/>
          <p:cNvSpPr/>
          <p:nvPr/>
        </p:nvSpPr>
        <p:spPr>
          <a:xfrm>
            <a:off x="1038584" y="5210128"/>
            <a:ext cx="5746445" cy="1898598"/>
          </a:xfrm>
          <a:prstGeom prst="rect">
            <a:avLst/>
          </a:prstGeom>
          <a:noFill/>
          <a:ln>
            <a:noFill/>
          </a:ln>
        </p:spPr>
        <p:txBody>
          <a:bodyPr wrap="none" lIns="51435" tIns="25718" rIns="51435" bIns="25718">
            <a:spAutoFit/>
          </a:bodyPr>
          <a:lstStyle/>
          <a:p>
            <a:r>
              <a:rPr lang="ja-JP" altLang="en-US" sz="2000" b="1" dirty="0">
                <a:ln w="10160">
                  <a:noFill/>
                  <a:prstDash val="solid"/>
                </a:ln>
                <a:solidFill>
                  <a:srgbClr val="FF0000"/>
                </a:solidFill>
                <a:effectLst>
                  <a:outerShdw blurRad="38100" dist="22860" dir="5400000" algn="tl" rotWithShape="0">
                    <a:srgbClr val="000000">
                      <a:alpha val="30000"/>
                    </a:srgbClr>
                  </a:outerShdw>
                </a:effectLst>
              </a:rPr>
              <a:t>◎有害な物質で汚染されている土砂等による</a:t>
            </a:r>
            <a:endParaRPr lang="en-US" altLang="ja-JP" sz="2000" b="1" dirty="0">
              <a:ln w="10160">
                <a:noFill/>
                <a:prstDash val="solid"/>
              </a:ln>
              <a:solidFill>
                <a:srgbClr val="FF0000"/>
              </a:solidFill>
              <a:effectLst>
                <a:outerShdw blurRad="38100" dist="22860" dir="5400000" algn="tl" rotWithShape="0">
                  <a:srgbClr val="000000">
                    <a:alpha val="30000"/>
                  </a:srgbClr>
                </a:outerShdw>
              </a:effectLst>
            </a:endParaRPr>
          </a:p>
          <a:p>
            <a:r>
              <a:rPr lang="ja-JP" altLang="en-US" sz="2000" b="1" dirty="0">
                <a:ln w="10160">
                  <a:noFill/>
                  <a:prstDash val="solid"/>
                </a:ln>
                <a:solidFill>
                  <a:srgbClr val="FF0000"/>
                </a:solidFill>
                <a:effectLst>
                  <a:outerShdw blurRad="38100" dist="22860" dir="5400000" algn="tl" rotWithShape="0">
                    <a:srgbClr val="000000">
                      <a:alpha val="30000"/>
                    </a:srgbClr>
                  </a:outerShdw>
                </a:effectLst>
              </a:rPr>
              <a:t>　埋立て等を禁止します。</a:t>
            </a:r>
            <a:endParaRPr lang="en-US" altLang="ja-JP" sz="2000" b="1" dirty="0">
              <a:ln w="10160">
                <a:noFill/>
                <a:prstDash val="solid"/>
              </a:ln>
              <a:solidFill>
                <a:srgbClr val="FF0000"/>
              </a:solidFill>
              <a:effectLst>
                <a:outerShdw blurRad="38100" dist="22860" dir="5400000" algn="tl" rotWithShape="0">
                  <a:srgbClr val="000000">
                    <a:alpha val="30000"/>
                  </a:srgbClr>
                </a:outerShdw>
              </a:effectLst>
            </a:endParaRPr>
          </a:p>
          <a:p>
            <a:endParaRPr lang="en-US" altLang="ja-JP" sz="2000" b="1" dirty="0">
              <a:ln w="10160">
                <a:noFill/>
                <a:prstDash val="solid"/>
              </a:ln>
              <a:solidFill>
                <a:srgbClr val="FF0000"/>
              </a:solidFill>
              <a:effectLst>
                <a:outerShdw blurRad="38100" dist="22860" dir="5400000" algn="tl" rotWithShape="0">
                  <a:srgbClr val="000000">
                    <a:alpha val="30000"/>
                  </a:srgbClr>
                </a:outerShdw>
              </a:effectLst>
            </a:endParaRPr>
          </a:p>
          <a:p>
            <a:r>
              <a:rPr lang="ja-JP" altLang="en-US" sz="2000" b="1" dirty="0">
                <a:ln w="10160">
                  <a:noFill/>
                  <a:prstDash val="solid"/>
                </a:ln>
                <a:solidFill>
                  <a:srgbClr val="FF0000"/>
                </a:solidFill>
                <a:effectLst>
                  <a:outerShdw blurRad="38100" dist="22860" dir="5400000" algn="tl" rotWithShape="0">
                    <a:srgbClr val="000000">
                      <a:alpha val="30000"/>
                    </a:srgbClr>
                  </a:outerShdw>
                </a:effectLst>
              </a:rPr>
              <a:t>◎面積が</a:t>
            </a:r>
            <a:r>
              <a:rPr lang="en-US" altLang="ja-JP" sz="2000" b="1" dirty="0">
                <a:ln w="10160">
                  <a:noFill/>
                  <a:prstDash val="solid"/>
                </a:ln>
                <a:solidFill>
                  <a:srgbClr val="FF0000"/>
                </a:solidFill>
                <a:effectLst>
                  <a:outerShdw blurRad="38100" dist="22860" dir="5400000" algn="tl" rotWithShape="0">
                    <a:srgbClr val="000000">
                      <a:alpha val="30000"/>
                    </a:srgbClr>
                  </a:outerShdw>
                </a:effectLst>
              </a:rPr>
              <a:t>500</a:t>
            </a:r>
            <a:r>
              <a:rPr lang="ja-JP" altLang="en-US" sz="2000" b="1" dirty="0">
                <a:ln w="10160">
                  <a:noFill/>
                  <a:prstDash val="solid"/>
                </a:ln>
                <a:solidFill>
                  <a:srgbClr val="FF0000"/>
                </a:solidFill>
                <a:effectLst>
                  <a:outerShdw blurRad="38100" dist="22860" dir="5400000" algn="tl" rotWithShape="0">
                    <a:srgbClr val="000000">
                      <a:alpha val="30000"/>
                    </a:srgbClr>
                  </a:outerShdw>
                </a:effectLst>
              </a:rPr>
              <a:t>㎡以上</a:t>
            </a:r>
            <a:r>
              <a:rPr lang="en-US" altLang="ja-JP" sz="2000" b="1" dirty="0">
                <a:ln w="10160">
                  <a:noFill/>
                  <a:prstDash val="solid"/>
                </a:ln>
                <a:solidFill>
                  <a:srgbClr val="FF0000"/>
                </a:solidFill>
                <a:effectLst>
                  <a:outerShdw blurRad="38100" dist="22860" dir="5400000" algn="tl" rotWithShape="0">
                    <a:srgbClr val="000000">
                      <a:alpha val="30000"/>
                    </a:srgbClr>
                  </a:outerShdw>
                </a:effectLst>
              </a:rPr>
              <a:t>3,000</a:t>
            </a:r>
            <a:r>
              <a:rPr lang="ja-JP" altLang="en-US" sz="2000" b="1" dirty="0">
                <a:ln w="10160">
                  <a:noFill/>
                  <a:prstDash val="solid"/>
                </a:ln>
                <a:solidFill>
                  <a:srgbClr val="FF0000"/>
                </a:solidFill>
                <a:effectLst>
                  <a:outerShdw blurRad="38100" dist="22860" dir="5400000" algn="tl" rotWithShape="0">
                    <a:srgbClr val="000000">
                      <a:alpha val="30000"/>
                    </a:srgbClr>
                  </a:outerShdw>
                </a:effectLst>
              </a:rPr>
              <a:t>㎡未満の埋立て等を</a:t>
            </a:r>
            <a:endParaRPr lang="en-US" altLang="ja-JP" sz="2000" b="1" dirty="0">
              <a:ln w="10160">
                <a:noFill/>
                <a:prstDash val="solid"/>
              </a:ln>
              <a:solidFill>
                <a:srgbClr val="FF0000"/>
              </a:solidFill>
              <a:effectLst>
                <a:outerShdw blurRad="38100" dist="22860" dir="5400000" algn="tl" rotWithShape="0">
                  <a:srgbClr val="000000">
                    <a:alpha val="30000"/>
                  </a:srgbClr>
                </a:outerShdw>
              </a:effectLst>
            </a:endParaRPr>
          </a:p>
          <a:p>
            <a:r>
              <a:rPr lang="ja-JP" altLang="en-US" sz="2000" b="1" dirty="0">
                <a:ln w="10160">
                  <a:noFill/>
                  <a:prstDash val="solid"/>
                </a:ln>
                <a:solidFill>
                  <a:srgbClr val="FF0000"/>
                </a:solidFill>
                <a:effectLst>
                  <a:outerShdw blurRad="38100" dist="22860" dir="5400000" algn="tl" rotWithShape="0">
                    <a:srgbClr val="000000">
                      <a:alpha val="30000"/>
                    </a:srgbClr>
                  </a:outerShdw>
                </a:effectLst>
              </a:rPr>
              <a:t>　行おうとするときは、原則として村長の許可が</a:t>
            </a:r>
            <a:endParaRPr lang="en-US" altLang="ja-JP" sz="2000" b="1" dirty="0">
              <a:ln w="10160">
                <a:noFill/>
                <a:prstDash val="solid"/>
              </a:ln>
              <a:solidFill>
                <a:srgbClr val="FF0000"/>
              </a:solidFill>
              <a:effectLst>
                <a:outerShdw blurRad="38100" dist="22860" dir="5400000" algn="tl" rotWithShape="0">
                  <a:srgbClr val="000000">
                    <a:alpha val="30000"/>
                  </a:srgbClr>
                </a:outerShdw>
              </a:effectLst>
            </a:endParaRPr>
          </a:p>
          <a:p>
            <a:r>
              <a:rPr lang="ja-JP" altLang="en-US" sz="2000" b="1" dirty="0">
                <a:ln w="10160">
                  <a:noFill/>
                  <a:prstDash val="solid"/>
                </a:ln>
                <a:solidFill>
                  <a:srgbClr val="FF0000"/>
                </a:solidFill>
                <a:effectLst>
                  <a:outerShdw blurRad="38100" dist="22860" dir="5400000" algn="tl" rotWithShape="0">
                    <a:srgbClr val="000000">
                      <a:alpha val="30000"/>
                    </a:srgbClr>
                  </a:outerShdw>
                </a:effectLst>
              </a:rPr>
              <a:t>　必要です。</a:t>
            </a:r>
          </a:p>
        </p:txBody>
      </p:sp>
      <p:sp>
        <p:nvSpPr>
          <p:cNvPr id="7" name="角丸四角形吹き出し 6"/>
          <p:cNvSpPr/>
          <p:nvPr/>
        </p:nvSpPr>
        <p:spPr>
          <a:xfrm>
            <a:off x="3558448" y="2320600"/>
            <a:ext cx="3108379" cy="1460825"/>
          </a:xfrm>
          <a:prstGeom prst="wedgeRoundRectCallout">
            <a:avLst>
              <a:gd name="adj1" fmla="val -73034"/>
              <a:gd name="adj2" fmla="val -14490"/>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HG丸ｺﾞｼｯｸM-PRO" panose="020F0600000000000000" pitchFamily="50" charset="-128"/>
                <a:ea typeface="HG丸ｺﾞｼｯｸM-PRO" panose="020F0600000000000000" pitchFamily="50" charset="-128"/>
              </a:rPr>
              <a:t>土砂等による埋め立て等を行う場合は、</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dirty="0">
                <a:solidFill>
                  <a:schemeClr val="tx1"/>
                </a:solidFill>
                <a:latin typeface="HG丸ｺﾞｼｯｸM-PRO" panose="020F0600000000000000" pitchFamily="50" charset="-128"/>
                <a:ea typeface="HG丸ｺﾞｼｯｸM-PRO" panose="020F0600000000000000" pitchFamily="50" charset="-128"/>
              </a:rPr>
              <a:t>原則許可が必要です。</a:t>
            </a:r>
          </a:p>
        </p:txBody>
      </p:sp>
    </p:spTree>
    <p:extLst>
      <p:ext uri="{BB962C8B-B14F-4D97-AF65-F5344CB8AC3E}">
        <p14:creationId xmlns:p14="http://schemas.microsoft.com/office/powerpoint/2010/main" val="845020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タイトル 1"/>
          <p:cNvSpPr txBox="1">
            <a:spLocks/>
          </p:cNvSpPr>
          <p:nvPr/>
        </p:nvSpPr>
        <p:spPr>
          <a:xfrm>
            <a:off x="884634" y="849746"/>
            <a:ext cx="6039645" cy="1238159"/>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350" b="1" dirty="0">
                <a:latin typeface="ＭＳ ゴシック" panose="020B0609070205080204" pitchFamily="49" charset="-128"/>
                <a:ea typeface="ＭＳ ゴシック" panose="020B0609070205080204" pitchFamily="49" charset="-128"/>
              </a:rPr>
              <a:t>　</a:t>
            </a:r>
            <a:r>
              <a:rPr lang="ja-JP" altLang="en-US" sz="1200" b="1" dirty="0">
                <a:latin typeface="ＭＳ ゴシック" panose="020B0609070205080204" pitchFamily="49" charset="-128"/>
                <a:ea typeface="ＭＳ ゴシック" panose="020B0609070205080204" pitchFamily="49" charset="-128"/>
              </a:rPr>
              <a:t>群馬県では、建設工事に伴い排出された土砂等による埋立て等について、有害物質の混入や堆積された土砂等の崩壊を抑制することを目的として「群馬県土砂等による埋立て等の規制に関する条例」を制定し、</a:t>
            </a:r>
            <a:r>
              <a:rPr lang="en-US" altLang="ja-JP" sz="1200" b="1" dirty="0">
                <a:latin typeface="ＭＳ ゴシック" panose="020B0609070205080204" pitchFamily="49" charset="-128"/>
                <a:ea typeface="ＭＳ ゴシック" panose="020B0609070205080204" pitchFamily="49" charset="-128"/>
              </a:rPr>
              <a:t>3,000</a:t>
            </a:r>
            <a:r>
              <a:rPr lang="ja-JP" altLang="en-US" sz="1200" b="1" dirty="0">
                <a:latin typeface="ＭＳ ゴシック" panose="020B0609070205080204" pitchFamily="49" charset="-128"/>
                <a:ea typeface="ＭＳ ゴシック" panose="020B0609070205080204" pitchFamily="49" charset="-128"/>
              </a:rPr>
              <a:t>㎡以上の土砂等の埋立て等（特定事業）を行おうとする事業者は、原則として知事の許可を受けなければなりません。</a:t>
            </a:r>
            <a:br>
              <a:rPr lang="en-US" altLang="ja-JP" sz="1200" b="1" dirty="0">
                <a:latin typeface="ＭＳ ゴシック" panose="020B0609070205080204" pitchFamily="49" charset="-128"/>
                <a:ea typeface="ＭＳ ゴシック" panose="020B0609070205080204" pitchFamily="49" charset="-128"/>
              </a:rPr>
            </a:br>
            <a:r>
              <a:rPr lang="ja-JP" altLang="en-US" sz="1200" b="1" dirty="0">
                <a:latin typeface="ＭＳ ゴシック" panose="020B0609070205080204" pitchFamily="49" charset="-128"/>
                <a:ea typeface="ＭＳ ゴシック" panose="020B0609070205080204" pitchFamily="49" charset="-128"/>
              </a:rPr>
              <a:t>　本村においても、この県条例の規制が及ばない</a:t>
            </a:r>
            <a:r>
              <a:rPr lang="en-US" altLang="ja-JP" sz="1200" b="1" dirty="0">
                <a:latin typeface="ＭＳ ゴシック" panose="020B0609070205080204" pitchFamily="49" charset="-128"/>
                <a:ea typeface="ＭＳ ゴシック" panose="020B0609070205080204" pitchFamily="49" charset="-128"/>
              </a:rPr>
              <a:t>3,000</a:t>
            </a:r>
            <a:r>
              <a:rPr lang="ja-JP" altLang="en-US" sz="1200" b="1" dirty="0">
                <a:latin typeface="ＭＳ ゴシック" panose="020B0609070205080204" pitchFamily="49" charset="-128"/>
                <a:ea typeface="ＭＳ ゴシック" panose="020B0609070205080204" pitchFamily="49" charset="-128"/>
              </a:rPr>
              <a:t>㎡未満の埋立て事案に対応するため当該条例を制定したものです。</a:t>
            </a:r>
            <a:br>
              <a:rPr lang="en-US" altLang="ja-JP" sz="1200" b="1" dirty="0">
                <a:latin typeface="ＭＳ ゴシック" panose="020B0609070205080204" pitchFamily="49" charset="-128"/>
                <a:ea typeface="ＭＳ ゴシック" panose="020B0609070205080204" pitchFamily="49" charset="-128"/>
              </a:rPr>
            </a:br>
            <a:endParaRPr lang="ja-JP" altLang="en-US" sz="1200" b="1" dirty="0">
              <a:latin typeface="ＭＳ ゴシック" panose="020B0609070205080204" pitchFamily="49" charset="-128"/>
              <a:ea typeface="ＭＳ ゴシック" panose="020B0609070205080204" pitchFamily="49" charset="-128"/>
            </a:endParaRPr>
          </a:p>
        </p:txBody>
      </p:sp>
      <p:sp>
        <p:nvSpPr>
          <p:cNvPr id="7" name="タイトル 1"/>
          <p:cNvSpPr txBox="1">
            <a:spLocks/>
          </p:cNvSpPr>
          <p:nvPr/>
        </p:nvSpPr>
        <p:spPr>
          <a:xfrm>
            <a:off x="932654" y="2539978"/>
            <a:ext cx="5868195" cy="615511"/>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350" b="1" dirty="0">
                <a:latin typeface="ＭＳ ゴシック" panose="020B0609070205080204" pitchFamily="49" charset="-128"/>
                <a:ea typeface="ＭＳ ゴシック" panose="020B0609070205080204" pitchFamily="49" charset="-128"/>
              </a:rPr>
              <a:t>　</a:t>
            </a:r>
            <a:r>
              <a:rPr lang="ja-JP" altLang="en-US" sz="1200" b="1" dirty="0">
                <a:latin typeface="ＭＳ ゴシック" panose="020B0609070205080204" pitchFamily="49" charset="-128"/>
                <a:ea typeface="ＭＳ ゴシック" panose="020B0609070205080204" pitchFamily="49" charset="-128"/>
              </a:rPr>
              <a:t>土壌基準に適合していない土砂等による埋め立て等を行ってはいけません。</a:t>
            </a:r>
            <a:endParaRPr lang="en-US" altLang="ja-JP" sz="1200" b="1" dirty="0">
              <a:latin typeface="ＭＳ ゴシック" panose="020B0609070205080204" pitchFamily="49" charset="-128"/>
              <a:ea typeface="ＭＳ ゴシック" panose="020B0609070205080204" pitchFamily="49" charset="-128"/>
            </a:endParaRPr>
          </a:p>
          <a:p>
            <a:pPr algn="l"/>
            <a:r>
              <a:rPr lang="ja-JP" altLang="en-US" sz="1200" b="1" dirty="0">
                <a:latin typeface="ＭＳ ゴシック" panose="020B0609070205080204" pitchFamily="49" charset="-128"/>
                <a:ea typeface="ＭＳ ゴシック" panose="020B0609070205080204" pitchFamily="49" charset="-128"/>
              </a:rPr>
              <a:t>なお</a:t>
            </a:r>
            <a:r>
              <a:rPr lang="en-US" altLang="ja-JP" sz="1200" b="1" dirty="0">
                <a:latin typeface="ＭＳ ゴシック" panose="020B0609070205080204" pitchFamily="49" charset="-128"/>
                <a:ea typeface="ＭＳ ゴシック" panose="020B0609070205080204" pitchFamily="49" charset="-128"/>
              </a:rPr>
              <a:t>､</a:t>
            </a:r>
            <a:r>
              <a:rPr lang="ja-JP" altLang="en-US" sz="1200" b="1" dirty="0">
                <a:latin typeface="ＭＳ ゴシック" panose="020B0609070205080204" pitchFamily="49" charset="-128"/>
                <a:ea typeface="ＭＳ ゴシック" panose="020B0609070205080204" pitchFamily="49" charset="-128"/>
              </a:rPr>
              <a:t>「土壌基準」とは、環境基本法で定められている土壌の汚染に係る環境基準であり、有害な</a:t>
            </a:r>
            <a:r>
              <a:rPr lang="en-US" altLang="ja-JP" sz="1200" b="1" dirty="0">
                <a:latin typeface="ＭＳ ゴシック" panose="020B0609070205080204" pitchFamily="49" charset="-128"/>
                <a:ea typeface="ＭＳ ゴシック" panose="020B0609070205080204" pitchFamily="49" charset="-128"/>
              </a:rPr>
              <a:t>29</a:t>
            </a:r>
            <a:r>
              <a:rPr lang="ja-JP" altLang="en-US" sz="1200" b="1" dirty="0">
                <a:latin typeface="ＭＳ ゴシック" panose="020B0609070205080204" pitchFamily="49" charset="-128"/>
                <a:ea typeface="ＭＳ ゴシック" panose="020B0609070205080204" pitchFamily="49" charset="-128"/>
              </a:rPr>
              <a:t>項目の物質の濃度基準です。</a:t>
            </a:r>
          </a:p>
        </p:txBody>
      </p:sp>
      <p:sp>
        <p:nvSpPr>
          <p:cNvPr id="8" name="タイトル 1"/>
          <p:cNvSpPr txBox="1">
            <a:spLocks/>
          </p:cNvSpPr>
          <p:nvPr/>
        </p:nvSpPr>
        <p:spPr>
          <a:xfrm>
            <a:off x="951706" y="3841625"/>
            <a:ext cx="5143500" cy="457873"/>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350" b="1" dirty="0">
                <a:latin typeface="ＭＳ ゴシック" panose="020B0609070205080204" pitchFamily="49" charset="-128"/>
                <a:ea typeface="ＭＳ ゴシック" panose="020B0609070205080204" pitchFamily="49" charset="-128"/>
              </a:rPr>
              <a:t>　</a:t>
            </a:r>
            <a:r>
              <a:rPr lang="ja-JP" altLang="en-US" sz="1200" b="1" dirty="0">
                <a:latin typeface="ＭＳ ゴシック" panose="020B0609070205080204" pitchFamily="49" charset="-128"/>
                <a:ea typeface="ＭＳ ゴシック" panose="020B0609070205080204" pitchFamily="49" charset="-128"/>
              </a:rPr>
              <a:t>面積が</a:t>
            </a:r>
            <a:r>
              <a:rPr lang="en-US" altLang="ja-JP" sz="1200" b="1" dirty="0">
                <a:latin typeface="ＭＳ ゴシック" panose="020B0609070205080204" pitchFamily="49" charset="-128"/>
                <a:ea typeface="ＭＳ ゴシック" panose="020B0609070205080204" pitchFamily="49" charset="-128"/>
              </a:rPr>
              <a:t>500</a:t>
            </a:r>
            <a:r>
              <a:rPr lang="ja-JP" altLang="en-US" sz="1200" b="1" dirty="0">
                <a:latin typeface="ＭＳ ゴシック" panose="020B0609070205080204" pitchFamily="49" charset="-128"/>
                <a:ea typeface="ＭＳ ゴシック" panose="020B0609070205080204" pitchFamily="49" charset="-128"/>
              </a:rPr>
              <a:t>㎡以上</a:t>
            </a:r>
            <a:r>
              <a:rPr lang="en-US" altLang="ja-JP" sz="1200" b="1" dirty="0">
                <a:latin typeface="ＭＳ ゴシック" panose="020B0609070205080204" pitchFamily="49" charset="-128"/>
                <a:ea typeface="ＭＳ ゴシック" panose="020B0609070205080204" pitchFamily="49" charset="-128"/>
              </a:rPr>
              <a:t>3,000</a:t>
            </a:r>
            <a:r>
              <a:rPr lang="ja-JP" altLang="en-US" sz="1200" b="1" dirty="0">
                <a:latin typeface="ＭＳ ゴシック" panose="020B0609070205080204" pitchFamily="49" charset="-128"/>
                <a:ea typeface="ＭＳ ゴシック" panose="020B0609070205080204" pitchFamily="49" charset="-128"/>
              </a:rPr>
              <a:t>㎡未満の土砂等による埋め立て等を行う場合、原則として村長の許可が必要となります。</a:t>
            </a:r>
            <a:r>
              <a:rPr lang="en-US" altLang="ja-JP" sz="1200" b="1" dirty="0">
                <a:latin typeface="ＭＳ ゴシック" panose="020B0609070205080204" pitchFamily="49" charset="-128"/>
                <a:ea typeface="ＭＳ ゴシック" panose="020B0609070205080204" pitchFamily="49" charset="-128"/>
              </a:rPr>
              <a:t>※</a:t>
            </a:r>
            <a:r>
              <a:rPr lang="ja-JP" altLang="en-US" sz="1200" b="1" dirty="0">
                <a:latin typeface="ＭＳ ゴシック" panose="020B0609070205080204" pitchFamily="49" charset="-128"/>
                <a:ea typeface="ＭＳ ゴシック" panose="020B0609070205080204" pitchFamily="49" charset="-128"/>
              </a:rPr>
              <a:t>例外規定があります。</a:t>
            </a:r>
          </a:p>
        </p:txBody>
      </p:sp>
      <p:sp>
        <p:nvSpPr>
          <p:cNvPr id="3" name="角丸四角形 2"/>
          <p:cNvSpPr/>
          <p:nvPr/>
        </p:nvSpPr>
        <p:spPr>
          <a:xfrm>
            <a:off x="718342" y="317586"/>
            <a:ext cx="4048125" cy="466725"/>
          </a:xfrm>
          <a:prstGeom prst="roundRect">
            <a:avLst/>
          </a:prstGeom>
          <a:solidFill>
            <a:schemeClr val="accent6">
              <a:lumMod val="40000"/>
              <a:lumOff val="60000"/>
            </a:schemeClr>
          </a:solidFill>
          <a:ln w="2540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ln w="10160">
                  <a:noFill/>
                  <a:prstDash val="solid"/>
                </a:ln>
                <a:solidFill>
                  <a:schemeClr val="accent5">
                    <a:lumMod val="75000"/>
                  </a:schemeClr>
                </a:solidFill>
                <a:effectLst>
                  <a:outerShdw blurRad="38100" dist="22860" dir="5400000" algn="tl" rotWithShape="0">
                    <a:srgbClr val="000000">
                      <a:alpha val="30000"/>
                    </a:srgbClr>
                  </a:outerShdw>
                </a:effectLst>
              </a:rPr>
              <a:t>１　条例制定の背景</a:t>
            </a:r>
            <a:endParaRPr lang="en-US" altLang="ja-JP" b="1" dirty="0">
              <a:ln w="10160">
                <a:noFill/>
                <a:prstDash val="solid"/>
              </a:ln>
              <a:solidFill>
                <a:schemeClr val="accent5">
                  <a:lumMod val="75000"/>
                </a:schemeClr>
              </a:solidFill>
              <a:effectLst>
                <a:outerShdw blurRad="38100" dist="22860" dir="5400000" algn="tl" rotWithShape="0">
                  <a:srgbClr val="000000">
                    <a:alpha val="30000"/>
                  </a:srgbClr>
                </a:outerShdw>
              </a:effectLst>
            </a:endParaRPr>
          </a:p>
        </p:txBody>
      </p:sp>
      <p:sp>
        <p:nvSpPr>
          <p:cNvPr id="9" name="角丸四角形 8"/>
          <p:cNvSpPr/>
          <p:nvPr/>
        </p:nvSpPr>
        <p:spPr>
          <a:xfrm>
            <a:off x="718342" y="2056851"/>
            <a:ext cx="4048125" cy="466725"/>
          </a:xfrm>
          <a:prstGeom prst="roundRect">
            <a:avLst/>
          </a:prstGeom>
          <a:solidFill>
            <a:schemeClr val="accent6">
              <a:lumMod val="40000"/>
              <a:lumOff val="60000"/>
            </a:schemeClr>
          </a:solidFill>
          <a:ln w="2540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ln w="10160">
                  <a:noFill/>
                  <a:prstDash val="solid"/>
                </a:ln>
                <a:solidFill>
                  <a:schemeClr val="accent5">
                    <a:lumMod val="75000"/>
                  </a:schemeClr>
                </a:solidFill>
                <a:effectLst>
                  <a:outerShdw blurRad="38100" dist="22860" dir="5400000" algn="tl" rotWithShape="0">
                    <a:srgbClr val="000000">
                      <a:alpha val="30000"/>
                    </a:srgbClr>
                  </a:outerShdw>
                </a:effectLst>
              </a:rPr>
              <a:t>２　禁止されている埋立て等とは？</a:t>
            </a:r>
            <a:endParaRPr lang="en-US" altLang="ja-JP" b="1" dirty="0">
              <a:ln w="10160">
                <a:noFill/>
                <a:prstDash val="solid"/>
              </a:ln>
              <a:solidFill>
                <a:schemeClr val="accent5">
                  <a:lumMod val="75000"/>
                </a:schemeClr>
              </a:solidFill>
              <a:effectLst>
                <a:outerShdw blurRad="38100" dist="22860" dir="5400000" algn="tl" rotWithShape="0">
                  <a:srgbClr val="000000">
                    <a:alpha val="30000"/>
                  </a:srgbClr>
                </a:outerShdw>
              </a:effectLst>
            </a:endParaRPr>
          </a:p>
        </p:txBody>
      </p:sp>
      <p:sp>
        <p:nvSpPr>
          <p:cNvPr id="10" name="角丸四角形 9"/>
          <p:cNvSpPr/>
          <p:nvPr/>
        </p:nvSpPr>
        <p:spPr>
          <a:xfrm>
            <a:off x="718342" y="3353889"/>
            <a:ext cx="4048125" cy="466725"/>
          </a:xfrm>
          <a:prstGeom prst="roundRect">
            <a:avLst/>
          </a:prstGeom>
          <a:solidFill>
            <a:schemeClr val="accent6">
              <a:lumMod val="40000"/>
              <a:lumOff val="60000"/>
            </a:schemeClr>
          </a:solidFill>
          <a:ln w="2540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r>
              <a:rPr lang="ja-JP" altLang="en-US" b="1" dirty="0">
                <a:ln w="10160">
                  <a:noFill/>
                  <a:prstDash val="solid"/>
                </a:ln>
                <a:solidFill>
                  <a:schemeClr val="accent5">
                    <a:lumMod val="75000"/>
                  </a:schemeClr>
                </a:solidFill>
                <a:effectLst>
                  <a:outerShdw blurRad="38100" dist="22860" dir="5400000" algn="tl" rotWithShape="0">
                    <a:srgbClr val="000000">
                      <a:alpha val="30000"/>
                    </a:srgbClr>
                  </a:outerShdw>
                </a:effectLst>
              </a:rPr>
              <a:t>３　許可が必要な埋立て等とは？</a:t>
            </a:r>
            <a:endParaRPr lang="en-US" altLang="ja-JP" b="1" dirty="0">
              <a:ln w="10160">
                <a:noFill/>
                <a:prstDash val="solid"/>
              </a:ln>
              <a:solidFill>
                <a:schemeClr val="accent5">
                  <a:lumMod val="75000"/>
                </a:schemeClr>
              </a:solidFill>
              <a:effectLst>
                <a:outerShdw blurRad="38100" dist="22860" dir="5400000" algn="tl" rotWithShape="0">
                  <a:srgbClr val="000000">
                    <a:alpha val="30000"/>
                  </a:srgbClr>
                </a:outerShdw>
              </a:effectLst>
            </a:endParaRPr>
          </a:p>
          <a:p>
            <a:endParaRPr lang="en-US" altLang="ja-JP" b="1" dirty="0">
              <a:ln w="10160">
                <a:noFill/>
                <a:prstDash val="solid"/>
              </a:ln>
              <a:solidFill>
                <a:schemeClr val="accent5">
                  <a:lumMod val="75000"/>
                </a:schemeClr>
              </a:solidFill>
              <a:effectLst>
                <a:outerShdw blurRad="38100" dist="22860" dir="5400000" algn="tl" rotWithShape="0">
                  <a:srgbClr val="000000">
                    <a:alpha val="30000"/>
                  </a:srgbClr>
                </a:outerShdw>
              </a:effectLst>
            </a:endParaRPr>
          </a:p>
        </p:txBody>
      </p:sp>
      <p:sp>
        <p:nvSpPr>
          <p:cNvPr id="11" name="角丸四角形 10"/>
          <p:cNvSpPr/>
          <p:nvPr/>
        </p:nvSpPr>
        <p:spPr>
          <a:xfrm>
            <a:off x="692150" y="4411692"/>
            <a:ext cx="5938840" cy="466725"/>
          </a:xfrm>
          <a:prstGeom prst="roundRect">
            <a:avLst/>
          </a:prstGeom>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ln w="2540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ln w="10160">
                  <a:noFill/>
                  <a:prstDash val="solid"/>
                </a:ln>
                <a:solidFill>
                  <a:schemeClr val="accent5">
                    <a:lumMod val="75000"/>
                  </a:schemeClr>
                </a:solidFill>
                <a:effectLst>
                  <a:outerShdw blurRad="38100" dist="22860" dir="5400000" algn="tl" rotWithShape="0">
                    <a:srgbClr val="000000">
                      <a:alpha val="30000"/>
                    </a:srgbClr>
                  </a:outerShdw>
                </a:effectLst>
              </a:rPr>
              <a:t>土砂等による埋立て等</a:t>
            </a:r>
            <a:endParaRPr lang="en-US" altLang="ja-JP" b="1" dirty="0">
              <a:ln w="10160">
                <a:noFill/>
                <a:prstDash val="solid"/>
              </a:ln>
              <a:solidFill>
                <a:schemeClr val="accent5">
                  <a:lumMod val="75000"/>
                </a:schemeClr>
              </a:solidFill>
              <a:effectLst>
                <a:outerShdw blurRad="38100" dist="22860" dir="5400000" algn="tl" rotWithShape="0">
                  <a:srgbClr val="000000">
                    <a:alpha val="30000"/>
                  </a:srgbClr>
                </a:outerShdw>
              </a:effectLst>
            </a:endParaRPr>
          </a:p>
        </p:txBody>
      </p:sp>
      <p:sp>
        <p:nvSpPr>
          <p:cNvPr id="12" name="角丸四角形 11"/>
          <p:cNvSpPr/>
          <p:nvPr/>
        </p:nvSpPr>
        <p:spPr>
          <a:xfrm>
            <a:off x="4754564" y="5267395"/>
            <a:ext cx="1876426" cy="988489"/>
          </a:xfrm>
          <a:prstGeom prst="roundRect">
            <a:avLst/>
          </a:prstGeom>
          <a:solidFill>
            <a:srgbClr val="FFFF66"/>
          </a:solidFill>
          <a:ln w="2540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3,000</a:t>
            </a:r>
            <a:r>
              <a:rPr lang="ja-JP" altLang="en-US"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㎡以上の</a:t>
            </a:r>
            <a:endPar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algn="ctr"/>
            <a:r>
              <a:rPr lang="ja-JP" altLang="en-US"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埋立て等</a:t>
            </a:r>
            <a:endPar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algn="ctr"/>
            <a:r>
              <a:rPr lang="ja-JP" altLang="en-US"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（特定事業）</a:t>
            </a:r>
            <a:endPar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13" name="角丸四角形 12"/>
          <p:cNvSpPr/>
          <p:nvPr/>
        </p:nvSpPr>
        <p:spPr>
          <a:xfrm>
            <a:off x="2370931" y="5265096"/>
            <a:ext cx="2305051" cy="1026796"/>
          </a:xfrm>
          <a:prstGeom prst="roundRect">
            <a:avLst/>
          </a:prstGeom>
          <a:solidFill>
            <a:srgbClr val="FF6600"/>
          </a:solidFill>
          <a:ln w="2540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500</a:t>
            </a:r>
            <a:r>
              <a:rPr lang="ja-JP" altLang="en-US"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㎡以上</a:t>
            </a:r>
            <a:r>
              <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3,000</a:t>
            </a:r>
            <a:r>
              <a:rPr lang="ja-JP" altLang="en-US"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㎡未満の埋立て立て等</a:t>
            </a:r>
            <a:endPar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algn="ctr"/>
            <a:r>
              <a:rPr lang="ja-JP" altLang="en-US" sz="16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（小規模特定事業）</a:t>
            </a:r>
            <a:endParaRPr lang="en-US" altLang="ja-JP" sz="1600"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14" name="角丸四角形 13"/>
          <p:cNvSpPr/>
          <p:nvPr/>
        </p:nvSpPr>
        <p:spPr>
          <a:xfrm>
            <a:off x="723102" y="5239057"/>
            <a:ext cx="1590677" cy="1016827"/>
          </a:xfrm>
          <a:prstGeom prst="roundRect">
            <a:avLst/>
          </a:prstGeom>
          <a:solidFill>
            <a:schemeClr val="accent6">
              <a:lumMod val="40000"/>
              <a:lumOff val="60000"/>
            </a:schemeClr>
          </a:solidFill>
          <a:ln w="2540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500</a:t>
            </a:r>
            <a:r>
              <a:rPr lang="ja-JP" altLang="en-US"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㎡未満の</a:t>
            </a:r>
            <a:endPar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algn="ctr"/>
            <a:r>
              <a:rPr lang="ja-JP" altLang="en-US"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埋立て等</a:t>
            </a:r>
            <a:endPar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endPar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4" name="下矢印 3"/>
          <p:cNvSpPr/>
          <p:nvPr/>
        </p:nvSpPr>
        <p:spPr>
          <a:xfrm>
            <a:off x="3171032" y="4908011"/>
            <a:ext cx="733425" cy="333375"/>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下矢印 14"/>
          <p:cNvSpPr/>
          <p:nvPr/>
        </p:nvSpPr>
        <p:spPr>
          <a:xfrm>
            <a:off x="1182687" y="4896937"/>
            <a:ext cx="733425" cy="333375"/>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下矢印 15"/>
          <p:cNvSpPr/>
          <p:nvPr/>
        </p:nvSpPr>
        <p:spPr>
          <a:xfrm>
            <a:off x="5309395" y="4896936"/>
            <a:ext cx="733425" cy="333375"/>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下矢印 16"/>
          <p:cNvSpPr/>
          <p:nvPr/>
        </p:nvSpPr>
        <p:spPr>
          <a:xfrm>
            <a:off x="1151729" y="6298952"/>
            <a:ext cx="733425" cy="333375"/>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下矢印 17"/>
          <p:cNvSpPr/>
          <p:nvPr/>
        </p:nvSpPr>
        <p:spPr>
          <a:xfrm>
            <a:off x="3171032" y="6304657"/>
            <a:ext cx="733425" cy="333375"/>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下矢印 18"/>
          <p:cNvSpPr/>
          <p:nvPr/>
        </p:nvSpPr>
        <p:spPr>
          <a:xfrm>
            <a:off x="5378454" y="6298951"/>
            <a:ext cx="733425" cy="333375"/>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角丸四角形 19"/>
          <p:cNvSpPr/>
          <p:nvPr/>
        </p:nvSpPr>
        <p:spPr>
          <a:xfrm>
            <a:off x="723104" y="6675392"/>
            <a:ext cx="1590677" cy="539766"/>
          </a:xfrm>
          <a:prstGeom prst="roundRect">
            <a:avLst/>
          </a:prstGeom>
          <a:solidFill>
            <a:schemeClr val="accent6">
              <a:lumMod val="40000"/>
              <a:lumOff val="60000"/>
            </a:schemeClr>
          </a:solidFill>
          <a:ln w="2540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algn="ctr"/>
            <a:r>
              <a:rPr lang="ja-JP" altLang="en-US"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許可不要</a:t>
            </a:r>
            <a:endPar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endPar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21" name="角丸四角形 20"/>
          <p:cNvSpPr/>
          <p:nvPr/>
        </p:nvSpPr>
        <p:spPr>
          <a:xfrm>
            <a:off x="2742405" y="6675393"/>
            <a:ext cx="1590677" cy="684083"/>
          </a:xfrm>
          <a:prstGeom prst="roundRect">
            <a:avLst/>
          </a:prstGeom>
          <a:solidFill>
            <a:srgbClr val="FF6600"/>
          </a:solidFill>
          <a:ln w="2540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algn="ctr"/>
            <a:r>
              <a:rPr lang="ja-JP" altLang="en-US"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許可必要</a:t>
            </a:r>
            <a:endPar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algn="ctr"/>
            <a:r>
              <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a:t>
            </a:r>
            <a:r>
              <a:rPr lang="ja-JP" altLang="en-US"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榛東村</a:t>
            </a:r>
            <a:r>
              <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a:t>
            </a:r>
          </a:p>
          <a:p>
            <a:endPar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22" name="角丸四角形 21"/>
          <p:cNvSpPr/>
          <p:nvPr/>
        </p:nvSpPr>
        <p:spPr>
          <a:xfrm>
            <a:off x="4949829" y="6675393"/>
            <a:ext cx="1590677" cy="684083"/>
          </a:xfrm>
          <a:prstGeom prst="roundRect">
            <a:avLst/>
          </a:prstGeom>
          <a:solidFill>
            <a:srgbClr val="FFFF66"/>
          </a:solidFill>
          <a:ln w="2540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algn="ctr"/>
            <a:r>
              <a:rPr lang="ja-JP" altLang="en-US"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許可必要</a:t>
            </a:r>
            <a:endPar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algn="ctr"/>
            <a:r>
              <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a:t>
            </a:r>
            <a:r>
              <a:rPr lang="ja-JP" altLang="en-US"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群馬県</a:t>
            </a:r>
            <a:r>
              <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a:t>
            </a:r>
          </a:p>
          <a:p>
            <a:endPar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23" name="タイトル 1"/>
          <p:cNvSpPr txBox="1">
            <a:spLocks/>
          </p:cNvSpPr>
          <p:nvPr/>
        </p:nvSpPr>
        <p:spPr>
          <a:xfrm>
            <a:off x="811213" y="7396837"/>
            <a:ext cx="5819777" cy="2061488"/>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en-US" altLang="ja-JP" sz="1200" b="1" dirty="0">
                <a:latin typeface="ＭＳ ゴシック" panose="020B0609070205080204" pitchFamily="49" charset="-128"/>
                <a:ea typeface="ＭＳ ゴシック" panose="020B0609070205080204" pitchFamily="49" charset="-128"/>
              </a:rPr>
              <a:t>※</a:t>
            </a:r>
            <a:r>
              <a:rPr lang="ja-JP" altLang="en-US" sz="1200" b="1" dirty="0">
                <a:latin typeface="ＭＳ ゴシック" panose="020B0609070205080204" pitchFamily="49" charset="-128"/>
                <a:ea typeface="ＭＳ ゴシック" panose="020B0609070205080204" pitchFamily="49" charset="-128"/>
              </a:rPr>
              <a:t>例外的に許可が不要なもの</a:t>
            </a:r>
            <a:br>
              <a:rPr lang="en-US" altLang="ja-JP" sz="1200" b="1" dirty="0">
                <a:latin typeface="ＭＳ ゴシック" panose="020B0609070205080204" pitchFamily="49" charset="-128"/>
                <a:ea typeface="ＭＳ ゴシック" panose="020B0609070205080204" pitchFamily="49" charset="-128"/>
              </a:rPr>
            </a:br>
            <a:r>
              <a:rPr lang="ja-JP" altLang="en-US" sz="1200" b="1" dirty="0">
                <a:latin typeface="ＭＳ ゴシック" panose="020B0609070205080204" pitchFamily="49" charset="-128"/>
                <a:ea typeface="ＭＳ ゴシック" panose="020B0609070205080204" pitchFamily="49" charset="-128"/>
              </a:rPr>
              <a:t>○宅地造成その他事業の工程の一部において行う土砂等による埋立て等であって、</a:t>
            </a:r>
            <a:br>
              <a:rPr lang="en-US" altLang="ja-JP" sz="1200" b="1" dirty="0">
                <a:latin typeface="ＭＳ ゴシック" panose="020B0609070205080204" pitchFamily="49" charset="-128"/>
                <a:ea typeface="ＭＳ ゴシック" panose="020B0609070205080204" pitchFamily="49" charset="-128"/>
              </a:rPr>
            </a:br>
            <a:r>
              <a:rPr lang="ja-JP" altLang="en-US" sz="1200" b="1" dirty="0">
                <a:latin typeface="ＭＳ ゴシック" panose="020B0609070205080204" pitchFamily="49" charset="-128"/>
                <a:ea typeface="ＭＳ ゴシック" panose="020B0609070205080204" pitchFamily="49" charset="-128"/>
              </a:rPr>
              <a:t>　当該事業を行う区域において、当該区域から排出され、又は採取された土砂等</a:t>
            </a:r>
            <a:br>
              <a:rPr lang="en-US" altLang="ja-JP" sz="1200" b="1" dirty="0">
                <a:latin typeface="ＭＳ ゴシック" panose="020B0609070205080204" pitchFamily="49" charset="-128"/>
                <a:ea typeface="ＭＳ ゴシック" panose="020B0609070205080204" pitchFamily="49" charset="-128"/>
              </a:rPr>
            </a:br>
            <a:r>
              <a:rPr lang="ja-JP" altLang="en-US" sz="1200" b="1" dirty="0">
                <a:latin typeface="ＭＳ ゴシック" panose="020B0609070205080204" pitchFamily="49" charset="-128"/>
                <a:ea typeface="ＭＳ ゴシック" panose="020B0609070205080204" pitchFamily="49" charset="-128"/>
              </a:rPr>
              <a:t>　によるもの</a:t>
            </a:r>
            <a:br>
              <a:rPr lang="en-US" altLang="ja-JP" sz="1200" b="1" dirty="0">
                <a:latin typeface="ＭＳ ゴシック" panose="020B0609070205080204" pitchFamily="49" charset="-128"/>
                <a:ea typeface="ＭＳ ゴシック" panose="020B0609070205080204" pitchFamily="49" charset="-128"/>
              </a:rPr>
            </a:br>
            <a:r>
              <a:rPr lang="ja-JP" altLang="en-US" sz="1200" b="1" dirty="0">
                <a:latin typeface="ＭＳ ゴシック" panose="020B0609070205080204" pitchFamily="49" charset="-128"/>
                <a:ea typeface="ＭＳ ゴシック" panose="020B0609070205080204" pitchFamily="49" charset="-128"/>
              </a:rPr>
              <a:t>○国、地方公共団体その他規則で定める者が行う土砂等による埋立て等</a:t>
            </a:r>
            <a:br>
              <a:rPr lang="en-US" altLang="ja-JP" sz="1200" b="1" dirty="0">
                <a:latin typeface="ＭＳ ゴシック" panose="020B0609070205080204" pitchFamily="49" charset="-128"/>
                <a:ea typeface="ＭＳ ゴシック" panose="020B0609070205080204" pitchFamily="49" charset="-128"/>
              </a:rPr>
            </a:br>
            <a:r>
              <a:rPr lang="ja-JP" altLang="en-US" sz="1200" b="1" dirty="0">
                <a:latin typeface="ＭＳ ゴシック" panose="020B0609070205080204" pitchFamily="49" charset="-128"/>
                <a:ea typeface="ＭＳ ゴシック" panose="020B0609070205080204" pitchFamily="49" charset="-128"/>
              </a:rPr>
              <a:t>　（委託し、又は請け負わせて行うものを含む。）</a:t>
            </a:r>
            <a:br>
              <a:rPr lang="en-US" altLang="ja-JP" sz="1200" b="1" dirty="0">
                <a:latin typeface="ＭＳ ゴシック" panose="020B0609070205080204" pitchFamily="49" charset="-128"/>
                <a:ea typeface="ＭＳ ゴシック" panose="020B0609070205080204" pitchFamily="49" charset="-128"/>
              </a:rPr>
            </a:br>
            <a:r>
              <a:rPr lang="ja-JP" altLang="en-US" sz="1200" b="1" dirty="0">
                <a:latin typeface="ＭＳ ゴシック" panose="020B0609070205080204" pitchFamily="49" charset="-128"/>
                <a:ea typeface="ＭＳ ゴシック" panose="020B0609070205080204" pitchFamily="49" charset="-128"/>
              </a:rPr>
              <a:t>○他の法令又は条例の規定による許可その他の処分による埋立て等であって</a:t>
            </a:r>
            <a:br>
              <a:rPr lang="en-US" altLang="ja-JP" sz="1200" b="1" dirty="0">
                <a:latin typeface="ＭＳ ゴシック" panose="020B0609070205080204" pitchFamily="49" charset="-128"/>
                <a:ea typeface="ＭＳ ゴシック" panose="020B0609070205080204" pitchFamily="49" charset="-128"/>
              </a:rPr>
            </a:br>
            <a:r>
              <a:rPr lang="ja-JP" altLang="en-US" sz="1200" b="1" dirty="0">
                <a:latin typeface="ＭＳ ゴシック" panose="020B0609070205080204" pitchFamily="49" charset="-128"/>
                <a:ea typeface="ＭＳ ゴシック" panose="020B0609070205080204" pitchFamily="49" charset="-128"/>
              </a:rPr>
              <a:t>　規則で定めるもの</a:t>
            </a:r>
            <a:br>
              <a:rPr lang="en-US" altLang="ja-JP" sz="1200" b="1" dirty="0">
                <a:latin typeface="ＭＳ ゴシック" panose="020B0609070205080204" pitchFamily="49" charset="-128"/>
                <a:ea typeface="ＭＳ ゴシック" panose="020B0609070205080204" pitchFamily="49" charset="-128"/>
              </a:rPr>
            </a:br>
            <a:r>
              <a:rPr lang="ja-JP" altLang="en-US" sz="1200" b="1" dirty="0">
                <a:latin typeface="ＭＳ ゴシック" panose="020B0609070205080204" pitchFamily="49" charset="-128"/>
                <a:ea typeface="ＭＳ ゴシック" panose="020B0609070205080204" pitchFamily="49" charset="-128"/>
              </a:rPr>
              <a:t>○この条例若しくは法令等又はこれらに基づく命令その他の処分による義務の</a:t>
            </a:r>
            <a:br>
              <a:rPr lang="en-US" altLang="ja-JP" sz="1200" b="1" dirty="0">
                <a:latin typeface="ＭＳ ゴシック" panose="020B0609070205080204" pitchFamily="49" charset="-128"/>
                <a:ea typeface="ＭＳ ゴシック" panose="020B0609070205080204" pitchFamily="49" charset="-128"/>
              </a:rPr>
            </a:br>
            <a:r>
              <a:rPr lang="ja-JP" altLang="en-US" sz="1200" b="1" dirty="0">
                <a:latin typeface="ＭＳ ゴシック" panose="020B0609070205080204" pitchFamily="49" charset="-128"/>
                <a:ea typeface="ＭＳ ゴシック" panose="020B0609070205080204" pitchFamily="49" charset="-128"/>
              </a:rPr>
              <a:t>　履行に伴う土砂等による埋立て等</a:t>
            </a:r>
            <a:br>
              <a:rPr lang="en-US" altLang="ja-JP" sz="1200" b="1" dirty="0">
                <a:latin typeface="ＭＳ ゴシック" panose="020B0609070205080204" pitchFamily="49" charset="-128"/>
                <a:ea typeface="ＭＳ ゴシック" panose="020B0609070205080204" pitchFamily="49" charset="-128"/>
              </a:rPr>
            </a:br>
            <a:r>
              <a:rPr lang="ja-JP" altLang="en-US" sz="1200" b="1" dirty="0">
                <a:latin typeface="ＭＳ ゴシック" panose="020B0609070205080204" pitchFamily="49" charset="-128"/>
                <a:ea typeface="ＭＳ ゴシック" panose="020B0609070205080204" pitchFamily="49" charset="-128"/>
              </a:rPr>
              <a:t>○その他、規則で定める土砂等による埋立て等</a:t>
            </a:r>
            <a:br>
              <a:rPr lang="en-US" altLang="ja-JP" sz="1200" b="1" dirty="0">
                <a:latin typeface="ＭＳ ゴシック" panose="020B0609070205080204" pitchFamily="49" charset="-128"/>
                <a:ea typeface="ＭＳ ゴシック" panose="020B0609070205080204" pitchFamily="49" charset="-128"/>
              </a:rPr>
            </a:br>
            <a:endParaRPr lang="ja-JP" altLang="en-US" sz="1200" b="1"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048433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タイトル 1"/>
          <p:cNvSpPr txBox="1">
            <a:spLocks/>
          </p:cNvSpPr>
          <p:nvPr/>
        </p:nvSpPr>
        <p:spPr>
          <a:xfrm>
            <a:off x="1527965" y="790686"/>
            <a:ext cx="5381625" cy="725902"/>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350" b="1" dirty="0">
                <a:latin typeface="ＭＳ ゴシック" panose="020B0609070205080204" pitchFamily="49" charset="-128"/>
                <a:ea typeface="ＭＳ ゴシック" panose="020B0609070205080204" pitchFamily="49" charset="-128"/>
              </a:rPr>
              <a:t>　所定の申請書に関係書類を添付して提出してください。</a:t>
            </a:r>
            <a:endParaRPr lang="en-US" altLang="ja-JP" sz="1350" b="1" dirty="0">
              <a:latin typeface="ＭＳ ゴシック" panose="020B0609070205080204" pitchFamily="49" charset="-128"/>
              <a:ea typeface="ＭＳ ゴシック" panose="020B0609070205080204" pitchFamily="49" charset="-128"/>
            </a:endParaRPr>
          </a:p>
          <a:p>
            <a:pPr algn="l"/>
            <a:r>
              <a:rPr lang="ja-JP" altLang="en-US" sz="1200" b="1" dirty="0">
                <a:latin typeface="ＭＳ ゴシック" panose="020B0609070205080204" pitchFamily="49" charset="-128"/>
                <a:ea typeface="ＭＳ ゴシック" panose="020B0609070205080204" pitchFamily="49" charset="-128"/>
              </a:rPr>
              <a:t>新規の許可申請には</a:t>
            </a:r>
            <a:r>
              <a:rPr lang="en-US" altLang="ja-JP" sz="1200" b="1" dirty="0">
                <a:solidFill>
                  <a:srgbClr val="FF0000"/>
                </a:solidFill>
                <a:latin typeface="ＭＳ ゴシック" panose="020B0609070205080204" pitchFamily="49" charset="-128"/>
                <a:ea typeface="ＭＳ ゴシック" panose="020B0609070205080204" pitchFamily="49" charset="-128"/>
              </a:rPr>
              <a:t>30,000</a:t>
            </a:r>
            <a:r>
              <a:rPr lang="ja-JP" altLang="en-US" sz="1200" b="1" dirty="0">
                <a:solidFill>
                  <a:srgbClr val="FF0000"/>
                </a:solidFill>
                <a:latin typeface="ＭＳ ゴシック" panose="020B0609070205080204" pitchFamily="49" charset="-128"/>
                <a:ea typeface="ＭＳ ゴシック" panose="020B0609070205080204" pitchFamily="49" charset="-128"/>
              </a:rPr>
              <a:t>円</a:t>
            </a:r>
            <a:r>
              <a:rPr lang="ja-JP" altLang="en-US" sz="1200" b="1" dirty="0">
                <a:latin typeface="ＭＳ ゴシック" panose="020B0609070205080204" pitchFamily="49" charset="-128"/>
                <a:ea typeface="ＭＳ ゴシック" panose="020B0609070205080204" pitchFamily="49" charset="-128"/>
              </a:rPr>
              <a:t>の手数料がかかります。</a:t>
            </a:r>
            <a:endParaRPr lang="en-US" altLang="ja-JP" sz="1200" b="1" dirty="0">
              <a:latin typeface="ＭＳ ゴシック" panose="020B0609070205080204" pitchFamily="49" charset="-128"/>
              <a:ea typeface="ＭＳ ゴシック" panose="020B0609070205080204" pitchFamily="49" charset="-128"/>
            </a:endParaRPr>
          </a:p>
          <a:p>
            <a:pPr algn="l"/>
            <a:r>
              <a:rPr lang="ja-JP" altLang="en-US" sz="1200" b="1" dirty="0">
                <a:latin typeface="ＭＳ ゴシック" panose="020B0609070205080204" pitchFamily="49" charset="-128"/>
                <a:ea typeface="ＭＳ ゴシック" panose="020B0609070205080204" pitchFamily="49" charset="-128"/>
              </a:rPr>
              <a:t>（小規模特定事業の変更の許可申請には</a:t>
            </a:r>
            <a:r>
              <a:rPr lang="en-US" altLang="ja-JP" sz="1200" b="1" dirty="0">
                <a:solidFill>
                  <a:srgbClr val="FF0000"/>
                </a:solidFill>
                <a:latin typeface="ＭＳ ゴシック" panose="020B0609070205080204" pitchFamily="49" charset="-128"/>
                <a:ea typeface="ＭＳ ゴシック" panose="020B0609070205080204" pitchFamily="49" charset="-128"/>
              </a:rPr>
              <a:t>20,000</a:t>
            </a:r>
            <a:r>
              <a:rPr lang="ja-JP" altLang="en-US" sz="1200" b="1" dirty="0">
                <a:solidFill>
                  <a:srgbClr val="FF0000"/>
                </a:solidFill>
                <a:latin typeface="ＭＳ ゴシック" panose="020B0609070205080204" pitchFamily="49" charset="-128"/>
                <a:ea typeface="ＭＳ ゴシック" panose="020B0609070205080204" pitchFamily="49" charset="-128"/>
              </a:rPr>
              <a:t>円</a:t>
            </a:r>
            <a:r>
              <a:rPr lang="ja-JP" altLang="en-US" sz="1200" b="1" dirty="0">
                <a:latin typeface="ＭＳ ゴシック" panose="020B0609070205080204" pitchFamily="49" charset="-128"/>
                <a:ea typeface="ＭＳ ゴシック" panose="020B0609070205080204" pitchFamily="49" charset="-128"/>
              </a:rPr>
              <a:t>の手数料がかかります。）</a:t>
            </a:r>
          </a:p>
        </p:txBody>
      </p:sp>
      <p:sp>
        <p:nvSpPr>
          <p:cNvPr id="7" name="タイトル 1"/>
          <p:cNvSpPr txBox="1">
            <a:spLocks/>
          </p:cNvSpPr>
          <p:nvPr/>
        </p:nvSpPr>
        <p:spPr>
          <a:xfrm>
            <a:off x="1527965" y="3165145"/>
            <a:ext cx="5143500" cy="477620"/>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350" b="1" dirty="0">
                <a:latin typeface="ＭＳ ゴシック" panose="020B0609070205080204" pitchFamily="49" charset="-128"/>
                <a:ea typeface="ＭＳ ゴシック" panose="020B0609070205080204" pitchFamily="49" charset="-128"/>
              </a:rPr>
              <a:t>　欠格事由に該当してないか、施工計画が技術上の基準に適合しているかなどを確認します。</a:t>
            </a:r>
            <a:endParaRPr lang="ja-JP" altLang="en-US" sz="1200" b="1" dirty="0">
              <a:latin typeface="ＭＳ ゴシック" panose="020B0609070205080204" pitchFamily="49" charset="-128"/>
              <a:ea typeface="ＭＳ ゴシック" panose="020B0609070205080204" pitchFamily="49" charset="-128"/>
            </a:endParaRPr>
          </a:p>
        </p:txBody>
      </p:sp>
      <p:sp>
        <p:nvSpPr>
          <p:cNvPr id="3" name="角丸四角形 2"/>
          <p:cNvSpPr/>
          <p:nvPr/>
        </p:nvSpPr>
        <p:spPr>
          <a:xfrm>
            <a:off x="612372" y="327505"/>
            <a:ext cx="4048125" cy="466725"/>
          </a:xfrm>
          <a:prstGeom prst="roundRect">
            <a:avLst/>
          </a:prstGeom>
          <a:solidFill>
            <a:schemeClr val="accent6">
              <a:lumMod val="40000"/>
              <a:lumOff val="60000"/>
            </a:schemeClr>
          </a:solidFill>
          <a:ln w="2540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r>
              <a:rPr lang="ja-JP" altLang="en-US" b="1" dirty="0">
                <a:ln w="10160">
                  <a:noFill/>
                  <a:prstDash val="solid"/>
                </a:ln>
                <a:solidFill>
                  <a:schemeClr val="accent5">
                    <a:lumMod val="75000"/>
                  </a:schemeClr>
                </a:solidFill>
                <a:effectLst>
                  <a:outerShdw blurRad="38100" dist="22860" dir="5400000" algn="tl" rotWithShape="0">
                    <a:srgbClr val="000000">
                      <a:alpha val="30000"/>
                    </a:srgbClr>
                  </a:outerShdw>
                </a:effectLst>
              </a:rPr>
              <a:t>４　小規模特定事業の手続の流れ</a:t>
            </a:r>
            <a:endParaRPr lang="en-US" altLang="ja-JP" b="1" dirty="0">
              <a:ln w="10160">
                <a:noFill/>
                <a:prstDash val="solid"/>
              </a:ln>
              <a:solidFill>
                <a:schemeClr val="accent5">
                  <a:lumMod val="75000"/>
                </a:schemeClr>
              </a:solidFill>
              <a:effectLst>
                <a:outerShdw blurRad="38100" dist="22860" dir="5400000" algn="tl" rotWithShape="0">
                  <a:srgbClr val="000000">
                    <a:alpha val="30000"/>
                  </a:srgbClr>
                </a:outerShdw>
              </a:effectLst>
            </a:endParaRPr>
          </a:p>
          <a:p>
            <a:endPar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15" name="下矢印 14"/>
          <p:cNvSpPr/>
          <p:nvPr/>
        </p:nvSpPr>
        <p:spPr>
          <a:xfrm>
            <a:off x="612372" y="1392962"/>
            <a:ext cx="733425" cy="1749741"/>
          </a:xfrm>
          <a:prstGeom prst="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タイトル 1"/>
          <p:cNvSpPr txBox="1">
            <a:spLocks/>
          </p:cNvSpPr>
          <p:nvPr/>
        </p:nvSpPr>
        <p:spPr>
          <a:xfrm>
            <a:off x="1561307" y="1596307"/>
            <a:ext cx="5369717" cy="1173666"/>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en-US" altLang="ja-JP" sz="1100" b="1" dirty="0">
                <a:latin typeface="ＭＳ ゴシック" panose="020B0609070205080204" pitchFamily="49" charset="-128"/>
                <a:ea typeface="ＭＳ ゴシック" panose="020B0609070205080204" pitchFamily="49" charset="-128"/>
              </a:rPr>
              <a:t>【</a:t>
            </a:r>
            <a:r>
              <a:rPr lang="ja-JP" altLang="en-US" sz="1100" b="1" dirty="0">
                <a:latin typeface="ＭＳ ゴシック" panose="020B0609070205080204" pitchFamily="49" charset="-128"/>
                <a:ea typeface="ＭＳ ゴシック" panose="020B0609070205080204" pitchFamily="49" charset="-128"/>
              </a:rPr>
              <a:t>法人申請の場合の主な添付書類</a:t>
            </a:r>
            <a:r>
              <a:rPr lang="en-US" altLang="ja-JP" sz="1100" b="1" dirty="0">
                <a:latin typeface="ＭＳ ゴシック" panose="020B0609070205080204" pitchFamily="49" charset="-128"/>
                <a:ea typeface="ＭＳ ゴシック" panose="020B0609070205080204" pitchFamily="49" charset="-128"/>
              </a:rPr>
              <a:t>】</a:t>
            </a:r>
            <a:br>
              <a:rPr lang="en-US" altLang="ja-JP" sz="1100" b="1" dirty="0">
                <a:latin typeface="ＭＳ ゴシック" panose="020B0609070205080204" pitchFamily="49" charset="-128"/>
                <a:ea typeface="ＭＳ ゴシック" panose="020B0609070205080204" pitchFamily="49" charset="-128"/>
              </a:rPr>
            </a:br>
            <a:r>
              <a:rPr lang="ja-JP" altLang="en-US" sz="1100" b="1" dirty="0">
                <a:latin typeface="ＭＳ ゴシック" panose="020B0609070205080204" pitchFamily="49" charset="-128"/>
                <a:ea typeface="ＭＳ ゴシック" panose="020B0609070205080204" pitchFamily="49" charset="-128"/>
              </a:rPr>
              <a:t>○位置図・見取図　○法人の登記事項証明書　○印鑑登録証明書</a:t>
            </a:r>
            <a:br>
              <a:rPr lang="en-US" altLang="ja-JP" sz="1100" b="1" dirty="0">
                <a:latin typeface="ＭＳ ゴシック" panose="020B0609070205080204" pitchFamily="49" charset="-128"/>
                <a:ea typeface="ＭＳ ゴシック" panose="020B0609070205080204" pitchFamily="49" charset="-128"/>
              </a:rPr>
            </a:br>
            <a:r>
              <a:rPr lang="ja-JP" altLang="en-US" sz="1100" b="1" dirty="0">
                <a:latin typeface="ＭＳ ゴシック" panose="020B0609070205080204" pitchFamily="49" charset="-128"/>
                <a:ea typeface="ＭＳ ゴシック" panose="020B0609070205080204" pitchFamily="49" charset="-128"/>
              </a:rPr>
              <a:t>○法人の役員の住民票の写し　○土地利用権限を証する書類　</a:t>
            </a:r>
            <a:endParaRPr lang="en-US" altLang="ja-JP" sz="1100" b="1" dirty="0">
              <a:latin typeface="ＭＳ ゴシック" panose="020B0609070205080204" pitchFamily="49" charset="-128"/>
              <a:ea typeface="ＭＳ ゴシック" panose="020B0609070205080204" pitchFamily="49" charset="-128"/>
            </a:endParaRPr>
          </a:p>
          <a:p>
            <a:pPr algn="l"/>
            <a:r>
              <a:rPr lang="ja-JP" altLang="en-US" sz="1100" b="1" dirty="0">
                <a:latin typeface="ＭＳ ゴシック" panose="020B0609070205080204" pitchFamily="49" charset="-128"/>
                <a:ea typeface="ＭＳ ゴシック" panose="020B0609070205080204" pitchFamily="49" charset="-128"/>
              </a:rPr>
              <a:t>○土地の証明書の承諾書　○施行計画書</a:t>
            </a:r>
            <a:br>
              <a:rPr lang="en-US" altLang="ja-JP" sz="1100" b="1" dirty="0">
                <a:latin typeface="ＭＳ ゴシック" panose="020B0609070205080204" pitchFamily="49" charset="-128"/>
                <a:ea typeface="ＭＳ ゴシック" panose="020B0609070205080204" pitchFamily="49" charset="-128"/>
              </a:rPr>
            </a:br>
            <a:r>
              <a:rPr lang="ja-JP" altLang="en-US" sz="1100" b="1" dirty="0">
                <a:latin typeface="ＭＳ ゴシック" panose="020B0609070205080204" pitchFamily="49" charset="-128"/>
                <a:ea typeface="ＭＳ ゴシック" panose="020B0609070205080204" pitchFamily="49" charset="-128"/>
              </a:rPr>
              <a:t>○周辺地域の生活環境の保全及び災害の発生の防止に関する計画書</a:t>
            </a:r>
            <a:br>
              <a:rPr lang="en-US" altLang="ja-JP" sz="1100" b="1" dirty="0">
                <a:latin typeface="ＭＳ ゴシック" panose="020B0609070205080204" pitchFamily="49" charset="-128"/>
                <a:ea typeface="ＭＳ ゴシック" panose="020B0609070205080204" pitchFamily="49" charset="-128"/>
              </a:rPr>
            </a:br>
            <a:r>
              <a:rPr lang="ja-JP" altLang="en-US" sz="1100" b="1" dirty="0">
                <a:latin typeface="ＭＳ ゴシック" panose="020B0609070205080204" pitchFamily="49" charset="-128"/>
                <a:ea typeface="ＭＳ ゴシック" panose="020B0609070205080204" pitchFamily="49" charset="-128"/>
              </a:rPr>
              <a:t>○施工管理者の住民票の写し　○現況平面図、断面図、面積計算書　</a:t>
            </a:r>
            <a:endParaRPr lang="en-US" altLang="ja-JP" sz="1100" b="1" dirty="0">
              <a:latin typeface="ＭＳ ゴシック" panose="020B0609070205080204" pitchFamily="49" charset="-128"/>
              <a:ea typeface="ＭＳ ゴシック" panose="020B0609070205080204" pitchFamily="49" charset="-128"/>
            </a:endParaRPr>
          </a:p>
          <a:p>
            <a:pPr algn="l"/>
            <a:r>
              <a:rPr lang="ja-JP" altLang="en-US" sz="1100" b="1" dirty="0">
                <a:latin typeface="ＭＳ ゴシック" panose="020B0609070205080204" pitchFamily="49" charset="-128"/>
                <a:ea typeface="ＭＳ ゴシック" panose="020B0609070205080204" pitchFamily="49" charset="-128"/>
              </a:rPr>
              <a:t>○計画平面図、断面図、雨水排水計画図　○予定容量計算書</a:t>
            </a:r>
            <a:endParaRPr lang="en-US" altLang="ja-JP" sz="1100" b="1" dirty="0">
              <a:latin typeface="ＭＳ ゴシック" panose="020B0609070205080204" pitchFamily="49" charset="-128"/>
              <a:ea typeface="ＭＳ ゴシック" panose="020B0609070205080204" pitchFamily="49" charset="-128"/>
            </a:endParaRPr>
          </a:p>
        </p:txBody>
      </p:sp>
      <p:sp>
        <p:nvSpPr>
          <p:cNvPr id="28" name="フローチャート: 代替処理 27"/>
          <p:cNvSpPr/>
          <p:nvPr/>
        </p:nvSpPr>
        <p:spPr>
          <a:xfrm>
            <a:off x="439737" y="909963"/>
            <a:ext cx="1078703" cy="466725"/>
          </a:xfrm>
          <a:prstGeom prst="flowChartAlternateProcess">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tx1"/>
                </a:solidFill>
              </a:rPr>
              <a:t>許可申請</a:t>
            </a:r>
          </a:p>
        </p:txBody>
      </p:sp>
      <p:sp>
        <p:nvSpPr>
          <p:cNvPr id="29" name="フローチャート: 代替処理 28"/>
          <p:cNvSpPr/>
          <p:nvPr/>
        </p:nvSpPr>
        <p:spPr>
          <a:xfrm>
            <a:off x="449266" y="3165145"/>
            <a:ext cx="1078703" cy="466725"/>
          </a:xfrm>
          <a:prstGeom prst="flowChartAlternateProcess">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rPr>
              <a:t>審査</a:t>
            </a:r>
          </a:p>
        </p:txBody>
      </p:sp>
      <p:sp>
        <p:nvSpPr>
          <p:cNvPr id="30" name="フローチャート: 代替処理 29"/>
          <p:cNvSpPr/>
          <p:nvPr/>
        </p:nvSpPr>
        <p:spPr>
          <a:xfrm>
            <a:off x="439737" y="4233325"/>
            <a:ext cx="1078703" cy="449196"/>
          </a:xfrm>
          <a:prstGeom prst="flowChartAlternateProcess">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rPr>
              <a:t>許可</a:t>
            </a:r>
          </a:p>
        </p:txBody>
      </p:sp>
      <p:sp>
        <p:nvSpPr>
          <p:cNvPr id="31" name="フローチャート: 代替処理 30"/>
          <p:cNvSpPr/>
          <p:nvPr/>
        </p:nvSpPr>
        <p:spPr>
          <a:xfrm>
            <a:off x="449265" y="5279978"/>
            <a:ext cx="1078703" cy="466725"/>
          </a:xfrm>
          <a:prstGeom prst="flowChartAlternateProcess">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tx1"/>
                </a:solidFill>
              </a:rPr>
              <a:t>事業開始</a:t>
            </a:r>
          </a:p>
        </p:txBody>
      </p:sp>
      <p:sp>
        <p:nvSpPr>
          <p:cNvPr id="32" name="タイトル 1"/>
          <p:cNvSpPr txBox="1">
            <a:spLocks/>
          </p:cNvSpPr>
          <p:nvPr/>
        </p:nvSpPr>
        <p:spPr>
          <a:xfrm>
            <a:off x="1518440" y="4233326"/>
            <a:ext cx="5143500" cy="615511"/>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350" b="1" dirty="0">
                <a:latin typeface="ＭＳ ゴシック" panose="020B0609070205080204" pitchFamily="49" charset="-128"/>
                <a:ea typeface="ＭＳ ゴシック" panose="020B0609070205080204" pitchFamily="49" charset="-128"/>
              </a:rPr>
              <a:t>　許可基準に適合しているときは、許可します。</a:t>
            </a:r>
            <a:endParaRPr lang="en-US" altLang="ja-JP" sz="1350" b="1" dirty="0">
              <a:latin typeface="ＭＳ ゴシック" panose="020B0609070205080204" pitchFamily="49" charset="-128"/>
              <a:ea typeface="ＭＳ ゴシック" panose="020B0609070205080204" pitchFamily="49" charset="-128"/>
            </a:endParaRPr>
          </a:p>
          <a:p>
            <a:pPr algn="l"/>
            <a:r>
              <a:rPr lang="ja-JP" altLang="en-US" sz="1350" b="1" dirty="0">
                <a:latin typeface="ＭＳ ゴシック" panose="020B0609070205080204" pitchFamily="49" charset="-128"/>
                <a:ea typeface="ＭＳ ゴシック" panose="020B0609070205080204" pitchFamily="49" charset="-128"/>
              </a:rPr>
              <a:t>　なお、生活環境保全・災害発生防止の見地から、許可に条件を付し、および条件を変更することがあります。</a:t>
            </a:r>
          </a:p>
        </p:txBody>
      </p:sp>
      <p:sp>
        <p:nvSpPr>
          <p:cNvPr id="33" name="タイトル 1"/>
          <p:cNvSpPr txBox="1">
            <a:spLocks/>
          </p:cNvSpPr>
          <p:nvPr/>
        </p:nvSpPr>
        <p:spPr>
          <a:xfrm>
            <a:off x="1561306" y="5292793"/>
            <a:ext cx="3159921" cy="315578"/>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350" b="1" dirty="0">
                <a:latin typeface="ＭＳ ゴシック" panose="020B0609070205080204" pitchFamily="49" charset="-128"/>
                <a:ea typeface="ＭＳ ゴシック" panose="020B0609070205080204" pitchFamily="49" charset="-128"/>
              </a:rPr>
              <a:t>事業開始後は以下の手続が必要です。</a:t>
            </a:r>
          </a:p>
        </p:txBody>
      </p:sp>
      <p:sp>
        <p:nvSpPr>
          <p:cNvPr id="34" name="フローチャート: 代替処理 33"/>
          <p:cNvSpPr/>
          <p:nvPr/>
        </p:nvSpPr>
        <p:spPr>
          <a:xfrm>
            <a:off x="449265" y="8240039"/>
            <a:ext cx="1078703" cy="466725"/>
          </a:xfrm>
          <a:prstGeom prst="flowChartAlternateProcess">
            <a:avLst/>
          </a:prstGeom>
          <a:solidFill>
            <a:schemeClr val="accent4"/>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tx1"/>
                </a:solidFill>
              </a:rPr>
              <a:t>事業完了</a:t>
            </a:r>
          </a:p>
        </p:txBody>
      </p:sp>
      <p:sp>
        <p:nvSpPr>
          <p:cNvPr id="35" name="タイトル 1"/>
          <p:cNvSpPr txBox="1">
            <a:spLocks/>
          </p:cNvSpPr>
          <p:nvPr/>
        </p:nvSpPr>
        <p:spPr>
          <a:xfrm>
            <a:off x="1549399" y="8240039"/>
            <a:ext cx="5143500" cy="615511"/>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350" b="1" dirty="0">
                <a:latin typeface="ＭＳ ゴシック" panose="020B0609070205080204" pitchFamily="49" charset="-128"/>
                <a:ea typeface="ＭＳ ゴシック" panose="020B0609070205080204" pitchFamily="49" charset="-128"/>
              </a:rPr>
              <a:t>　事業を完了し、または廃止したときは、</a:t>
            </a:r>
            <a:r>
              <a:rPr lang="en-US" altLang="ja-JP" sz="1350" b="1" dirty="0">
                <a:latin typeface="ＭＳ ゴシック" panose="020B0609070205080204" pitchFamily="49" charset="-128"/>
                <a:ea typeface="ＭＳ ゴシック" panose="020B0609070205080204" pitchFamily="49" charset="-128"/>
              </a:rPr>
              <a:t>10</a:t>
            </a:r>
            <a:r>
              <a:rPr lang="ja-JP" altLang="en-US" sz="1350" b="1" dirty="0">
                <a:latin typeface="ＭＳ ゴシック" panose="020B0609070205080204" pitchFamily="49" charset="-128"/>
                <a:ea typeface="ＭＳ ゴシック" panose="020B0609070205080204" pitchFamily="49" charset="-128"/>
              </a:rPr>
              <a:t>日以内に村長に届け出てください。村の担当者が調査し、施工計画の許可基準に適合しているかなどを確認し、その結果を通知します。</a:t>
            </a:r>
          </a:p>
        </p:txBody>
      </p:sp>
      <p:sp>
        <p:nvSpPr>
          <p:cNvPr id="36" name="タイトル 1"/>
          <p:cNvSpPr txBox="1">
            <a:spLocks/>
          </p:cNvSpPr>
          <p:nvPr/>
        </p:nvSpPr>
        <p:spPr>
          <a:xfrm>
            <a:off x="1561307" y="5618508"/>
            <a:ext cx="5369717" cy="2541811"/>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en-US" altLang="ja-JP" sz="1100" b="1" dirty="0">
                <a:latin typeface="ＭＳ ゴシック" panose="020B0609070205080204" pitchFamily="49" charset="-128"/>
                <a:ea typeface="ＭＳ ゴシック" panose="020B0609070205080204" pitchFamily="49" charset="-128"/>
              </a:rPr>
              <a:t>【</a:t>
            </a:r>
            <a:r>
              <a:rPr lang="ja-JP" altLang="en-US" sz="1100" b="1" dirty="0">
                <a:latin typeface="ＭＳ ゴシック" panose="020B0609070205080204" pitchFamily="49" charset="-128"/>
                <a:ea typeface="ＭＳ ゴシック" panose="020B0609070205080204" pitchFamily="49" charset="-128"/>
              </a:rPr>
              <a:t>標識の掲示</a:t>
            </a:r>
            <a:r>
              <a:rPr lang="en-US" altLang="ja-JP" sz="1100" b="1" dirty="0">
                <a:latin typeface="ＭＳ ゴシック" panose="020B0609070205080204" pitchFamily="49" charset="-128"/>
                <a:ea typeface="ＭＳ ゴシック" panose="020B0609070205080204" pitchFamily="49" charset="-128"/>
              </a:rPr>
              <a:t>】</a:t>
            </a:r>
          </a:p>
          <a:p>
            <a:pPr algn="l"/>
            <a:r>
              <a:rPr lang="ja-JP" altLang="en-US" sz="1100" b="1" dirty="0">
                <a:latin typeface="ＭＳ ゴシック" panose="020B0609070205080204" pitchFamily="49" charset="-128"/>
                <a:ea typeface="ＭＳ ゴシック" panose="020B0609070205080204" pitchFamily="49" charset="-128"/>
              </a:rPr>
              <a:t>　公衆の見やすい場所に小規模特定事業である旨の標識を掲示する。</a:t>
            </a:r>
            <a:endParaRPr lang="en-US" altLang="ja-JP" sz="1100" b="1" dirty="0">
              <a:latin typeface="ＭＳ ゴシック" panose="020B0609070205080204" pitchFamily="49" charset="-128"/>
              <a:ea typeface="ＭＳ ゴシック" panose="020B0609070205080204" pitchFamily="49" charset="-128"/>
            </a:endParaRPr>
          </a:p>
          <a:p>
            <a:pPr algn="l"/>
            <a:r>
              <a:rPr lang="en-US" altLang="ja-JP" sz="1100" b="1" dirty="0">
                <a:solidFill>
                  <a:srgbClr val="FF0000"/>
                </a:solidFill>
                <a:latin typeface="ＭＳ ゴシック" panose="020B0609070205080204" pitchFamily="49" charset="-128"/>
                <a:ea typeface="ＭＳ ゴシック" panose="020B0609070205080204" pitchFamily="49" charset="-128"/>
              </a:rPr>
              <a:t>【</a:t>
            </a:r>
            <a:r>
              <a:rPr lang="ja-JP" altLang="en-US" sz="1100" b="1" dirty="0">
                <a:solidFill>
                  <a:srgbClr val="FF0000"/>
                </a:solidFill>
                <a:latin typeface="ＭＳ ゴシック" panose="020B0609070205080204" pitchFamily="49" charset="-128"/>
                <a:ea typeface="ＭＳ ゴシック" panose="020B0609070205080204" pitchFamily="49" charset="-128"/>
              </a:rPr>
              <a:t>土砂等の搬入の事前届出</a:t>
            </a:r>
            <a:r>
              <a:rPr lang="en-US" altLang="ja-JP" sz="1100" b="1" dirty="0">
                <a:solidFill>
                  <a:srgbClr val="FF0000"/>
                </a:solidFill>
                <a:latin typeface="ＭＳ ゴシック" panose="020B0609070205080204" pitchFamily="49" charset="-128"/>
                <a:ea typeface="ＭＳ ゴシック" panose="020B0609070205080204" pitchFamily="49" charset="-128"/>
              </a:rPr>
              <a:t>】</a:t>
            </a:r>
          </a:p>
          <a:p>
            <a:pPr algn="l"/>
            <a:r>
              <a:rPr lang="ja-JP" altLang="en-US" sz="1100" b="1" dirty="0">
                <a:solidFill>
                  <a:srgbClr val="FF0000"/>
                </a:solidFill>
                <a:latin typeface="ＭＳ ゴシック" panose="020B0609070205080204" pitchFamily="49" charset="-128"/>
                <a:ea typeface="ＭＳ ゴシック" panose="020B0609070205080204" pitchFamily="49" charset="-128"/>
              </a:rPr>
              <a:t>　土砂等を搬入しようとするときは、①土砂等の排出場所ごとに、②規則で定める土砂等の量を超えるごとに、搬入しようとする</a:t>
            </a:r>
            <a:r>
              <a:rPr lang="en-US" altLang="ja-JP" sz="1100" b="1" dirty="0">
                <a:solidFill>
                  <a:srgbClr val="FF0000"/>
                </a:solidFill>
                <a:latin typeface="ＭＳ ゴシック" panose="020B0609070205080204" pitchFamily="49" charset="-128"/>
                <a:ea typeface="ＭＳ ゴシック" panose="020B0609070205080204" pitchFamily="49" charset="-128"/>
              </a:rPr>
              <a:t>10</a:t>
            </a:r>
            <a:r>
              <a:rPr lang="ja-JP" altLang="en-US" sz="1100" b="1" dirty="0">
                <a:solidFill>
                  <a:srgbClr val="FF0000"/>
                </a:solidFill>
                <a:latin typeface="ＭＳ ゴシック" panose="020B0609070205080204" pitchFamily="49" charset="-128"/>
                <a:ea typeface="ＭＳ ゴシック" panose="020B0609070205080204" pitchFamily="49" charset="-128"/>
              </a:rPr>
              <a:t>日前までに村長に届け出る。</a:t>
            </a:r>
            <a:endParaRPr lang="en-US" altLang="ja-JP" sz="1100" b="1" dirty="0">
              <a:solidFill>
                <a:srgbClr val="FF0000"/>
              </a:solidFill>
              <a:latin typeface="ＭＳ ゴシック" panose="020B0609070205080204" pitchFamily="49" charset="-128"/>
              <a:ea typeface="ＭＳ ゴシック" panose="020B0609070205080204" pitchFamily="49" charset="-128"/>
            </a:endParaRPr>
          </a:p>
          <a:p>
            <a:pPr algn="l"/>
            <a:r>
              <a:rPr lang="ja-JP" altLang="en-US" sz="1100" b="1" dirty="0">
                <a:solidFill>
                  <a:srgbClr val="FF0000"/>
                </a:solidFill>
                <a:latin typeface="ＭＳ ゴシック" panose="020B0609070205080204" pitchFamily="49" charset="-128"/>
                <a:ea typeface="ＭＳ ゴシック" panose="020B0609070205080204" pitchFamily="49" charset="-128"/>
              </a:rPr>
              <a:t>　届出には土砂等の排出元証明書および土壌検査証明書を添付する。</a:t>
            </a:r>
            <a:endParaRPr lang="en-US" altLang="ja-JP" sz="1100" b="1" dirty="0">
              <a:solidFill>
                <a:srgbClr val="FF0000"/>
              </a:solidFill>
              <a:latin typeface="ＭＳ ゴシック" panose="020B0609070205080204" pitchFamily="49" charset="-128"/>
              <a:ea typeface="ＭＳ ゴシック" panose="020B0609070205080204" pitchFamily="49" charset="-128"/>
            </a:endParaRPr>
          </a:p>
          <a:p>
            <a:pPr algn="l"/>
            <a:r>
              <a:rPr lang="en-US" altLang="ja-JP" sz="1100" b="1" dirty="0">
                <a:latin typeface="ＭＳ ゴシック" panose="020B0609070205080204" pitchFamily="49" charset="-128"/>
                <a:ea typeface="ＭＳ ゴシック" panose="020B0609070205080204" pitchFamily="49" charset="-128"/>
              </a:rPr>
              <a:t>【</a:t>
            </a:r>
            <a:r>
              <a:rPr lang="ja-JP" altLang="en-US" sz="1100" b="1" dirty="0">
                <a:latin typeface="ＭＳ ゴシック" panose="020B0609070205080204" pitchFamily="49" charset="-128"/>
                <a:ea typeface="ＭＳ ゴシック" panose="020B0609070205080204" pitchFamily="49" charset="-128"/>
              </a:rPr>
              <a:t>車両の表示</a:t>
            </a:r>
            <a:r>
              <a:rPr lang="en-US" altLang="ja-JP" sz="1100" b="1" dirty="0">
                <a:latin typeface="ＭＳ ゴシック" panose="020B0609070205080204" pitchFamily="49" charset="-128"/>
                <a:ea typeface="ＭＳ ゴシック" panose="020B0609070205080204" pitchFamily="49" charset="-128"/>
              </a:rPr>
              <a:t>】</a:t>
            </a:r>
          </a:p>
          <a:p>
            <a:pPr algn="l"/>
            <a:r>
              <a:rPr lang="ja-JP" altLang="en-US" sz="1100" b="1" dirty="0">
                <a:latin typeface="ＭＳ ゴシック" panose="020B0609070205080204" pitchFamily="49" charset="-128"/>
                <a:ea typeface="ＭＳ ゴシック" panose="020B0609070205080204" pitchFamily="49" charset="-128"/>
              </a:rPr>
              <a:t>　土砂等を搬入する車両には、その旨を表示し、又は表示させるよう努める。</a:t>
            </a:r>
            <a:endParaRPr lang="en-US" altLang="ja-JP" sz="1100" b="1" dirty="0">
              <a:latin typeface="ＭＳ ゴシック" panose="020B0609070205080204" pitchFamily="49" charset="-128"/>
              <a:ea typeface="ＭＳ ゴシック" panose="020B0609070205080204" pitchFamily="49" charset="-128"/>
            </a:endParaRPr>
          </a:p>
          <a:p>
            <a:pPr algn="l"/>
            <a:r>
              <a:rPr lang="en-US" altLang="ja-JP" sz="1100" b="1" dirty="0">
                <a:latin typeface="ＭＳ ゴシック" panose="020B0609070205080204" pitchFamily="49" charset="-128"/>
                <a:ea typeface="ＭＳ ゴシック" panose="020B0609070205080204" pitchFamily="49" charset="-128"/>
              </a:rPr>
              <a:t>【</a:t>
            </a:r>
            <a:r>
              <a:rPr lang="ja-JP" altLang="en-US" sz="1100" b="1" dirty="0">
                <a:latin typeface="ＭＳ ゴシック" panose="020B0609070205080204" pitchFamily="49" charset="-128"/>
                <a:ea typeface="ＭＳ ゴシック" panose="020B0609070205080204" pitchFamily="49" charset="-128"/>
              </a:rPr>
              <a:t>土壌検査・水質検査の実施</a:t>
            </a:r>
            <a:r>
              <a:rPr lang="en-US" altLang="ja-JP" sz="1100" b="1" dirty="0">
                <a:latin typeface="ＭＳ ゴシック" panose="020B0609070205080204" pitchFamily="49" charset="-128"/>
                <a:ea typeface="ＭＳ ゴシック" panose="020B0609070205080204" pitchFamily="49" charset="-128"/>
              </a:rPr>
              <a:t>】</a:t>
            </a:r>
          </a:p>
          <a:p>
            <a:pPr algn="l"/>
            <a:r>
              <a:rPr lang="ja-JP" altLang="en-US" sz="1100" b="1" dirty="0">
                <a:latin typeface="ＭＳ ゴシック" panose="020B0609070205080204" pitchFamily="49" charset="-128"/>
                <a:ea typeface="ＭＳ ゴシック" panose="020B0609070205080204" pitchFamily="49" charset="-128"/>
              </a:rPr>
              <a:t>　６か月ごとに、又は搬入された土砂等の量が</a:t>
            </a:r>
            <a:r>
              <a:rPr lang="en-US" altLang="ja-JP" sz="1100" b="1" dirty="0">
                <a:latin typeface="ＭＳ ゴシック" panose="020B0609070205080204" pitchFamily="49" charset="-128"/>
                <a:ea typeface="ＭＳ ゴシック" panose="020B0609070205080204" pitchFamily="49" charset="-128"/>
              </a:rPr>
              <a:t>5,000</a:t>
            </a:r>
            <a:r>
              <a:rPr lang="ja-JP" altLang="en-US" sz="1100" b="1" dirty="0">
                <a:latin typeface="ＭＳ ゴシック" panose="020B0609070205080204" pitchFamily="49" charset="-128"/>
                <a:ea typeface="ＭＳ ゴシック" panose="020B0609070205080204" pitchFamily="49" charset="-128"/>
              </a:rPr>
              <a:t>㎥を超えるごとに土壌検査を実施し、排出水がある場合はその水質検査も実施し、検査実施後１か月以内に村等に結果を報告する。（検体試料の採取には村の職員が立ち会う。）</a:t>
            </a:r>
            <a:endParaRPr lang="en-US" altLang="ja-JP" sz="1100" b="1" dirty="0">
              <a:latin typeface="ＭＳ ゴシック" panose="020B0609070205080204" pitchFamily="49" charset="-128"/>
              <a:ea typeface="ＭＳ ゴシック" panose="020B0609070205080204" pitchFamily="49" charset="-128"/>
            </a:endParaRPr>
          </a:p>
          <a:p>
            <a:pPr algn="l"/>
            <a:r>
              <a:rPr lang="en-US" altLang="ja-JP" sz="1100" b="1" dirty="0">
                <a:latin typeface="ＭＳ ゴシック" panose="020B0609070205080204" pitchFamily="49" charset="-128"/>
                <a:ea typeface="ＭＳ ゴシック" panose="020B0609070205080204" pitchFamily="49" charset="-128"/>
              </a:rPr>
              <a:t>【</a:t>
            </a:r>
            <a:r>
              <a:rPr lang="ja-JP" altLang="en-US" sz="1100" b="1" dirty="0">
                <a:latin typeface="ＭＳ ゴシック" panose="020B0609070205080204" pitchFamily="49" charset="-128"/>
                <a:ea typeface="ＭＳ ゴシック" panose="020B0609070205080204" pitchFamily="49" charset="-128"/>
              </a:rPr>
              <a:t>変更許可申請・軽微変更届</a:t>
            </a:r>
            <a:r>
              <a:rPr lang="en-US" altLang="ja-JP" sz="1100" b="1" dirty="0">
                <a:latin typeface="ＭＳ ゴシック" panose="020B0609070205080204" pitchFamily="49" charset="-128"/>
                <a:ea typeface="ＭＳ ゴシック" panose="020B0609070205080204" pitchFamily="49" charset="-128"/>
              </a:rPr>
              <a:t>】</a:t>
            </a:r>
          </a:p>
          <a:p>
            <a:pPr algn="l"/>
            <a:r>
              <a:rPr lang="ja-JP" altLang="en-US" sz="1100" b="1" dirty="0">
                <a:latin typeface="ＭＳ ゴシック" panose="020B0609070205080204" pitchFamily="49" charset="-128"/>
                <a:ea typeface="ＭＳ ゴシック" panose="020B0609070205080204" pitchFamily="49" charset="-128"/>
              </a:rPr>
              <a:t>事業内容を変更しようとするときは、軽微な変更を除き、変更許可を申請する。</a:t>
            </a:r>
            <a:endParaRPr lang="en-US" altLang="ja-JP" sz="1100" b="1" dirty="0">
              <a:latin typeface="ＭＳ ゴシック" panose="020B0609070205080204" pitchFamily="49" charset="-128"/>
              <a:ea typeface="ＭＳ ゴシック" panose="020B0609070205080204" pitchFamily="49" charset="-128"/>
            </a:endParaRPr>
          </a:p>
          <a:p>
            <a:pPr algn="l"/>
            <a:r>
              <a:rPr lang="ja-JP" altLang="en-US" sz="1100" b="1" dirty="0">
                <a:latin typeface="ＭＳ ゴシック" panose="020B0609070205080204" pitchFamily="49" charset="-128"/>
                <a:ea typeface="ＭＳ ゴシック" panose="020B0609070205080204" pitchFamily="49" charset="-128"/>
              </a:rPr>
              <a:t>軽微な変更を行ったときは、</a:t>
            </a:r>
            <a:r>
              <a:rPr lang="en-US" altLang="ja-JP" sz="1100" b="1" dirty="0">
                <a:latin typeface="ＭＳ ゴシック" panose="020B0609070205080204" pitchFamily="49" charset="-128"/>
                <a:ea typeface="ＭＳ ゴシック" panose="020B0609070205080204" pitchFamily="49" charset="-128"/>
              </a:rPr>
              <a:t>14</a:t>
            </a:r>
            <a:r>
              <a:rPr lang="ja-JP" altLang="en-US" sz="1100" b="1" dirty="0">
                <a:latin typeface="ＭＳ ゴシック" panose="020B0609070205080204" pitchFamily="49" charset="-128"/>
                <a:ea typeface="ＭＳ ゴシック" panose="020B0609070205080204" pitchFamily="49" charset="-128"/>
              </a:rPr>
              <a:t>日以内に村長に届け出る。</a:t>
            </a:r>
            <a:br>
              <a:rPr lang="en-US" altLang="ja-JP" sz="1100" b="1" dirty="0">
                <a:latin typeface="ＭＳ ゴシック" panose="020B0609070205080204" pitchFamily="49" charset="-128"/>
                <a:ea typeface="ＭＳ ゴシック" panose="020B0609070205080204" pitchFamily="49" charset="-128"/>
              </a:rPr>
            </a:br>
            <a:endParaRPr lang="ja-JP" altLang="en-US" sz="1100" b="1" dirty="0">
              <a:latin typeface="ＭＳ ゴシック" panose="020B0609070205080204" pitchFamily="49" charset="-128"/>
              <a:ea typeface="ＭＳ ゴシック" panose="020B0609070205080204" pitchFamily="49" charset="-128"/>
            </a:endParaRPr>
          </a:p>
        </p:txBody>
      </p:sp>
      <p:sp>
        <p:nvSpPr>
          <p:cNvPr id="37" name="下矢印 36"/>
          <p:cNvSpPr/>
          <p:nvPr/>
        </p:nvSpPr>
        <p:spPr>
          <a:xfrm>
            <a:off x="601054" y="5764233"/>
            <a:ext cx="733425" cy="2475805"/>
          </a:xfrm>
          <a:prstGeom prst="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下矢印 37"/>
          <p:cNvSpPr/>
          <p:nvPr/>
        </p:nvSpPr>
        <p:spPr>
          <a:xfrm>
            <a:off x="621903" y="3631871"/>
            <a:ext cx="733425" cy="583924"/>
          </a:xfrm>
          <a:prstGeom prst="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下矢印 38"/>
          <p:cNvSpPr/>
          <p:nvPr/>
        </p:nvSpPr>
        <p:spPr>
          <a:xfrm>
            <a:off x="621902" y="4700050"/>
            <a:ext cx="733425" cy="579927"/>
          </a:xfrm>
          <a:prstGeom prst="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82227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タイトル 1"/>
          <p:cNvSpPr txBox="1">
            <a:spLocks/>
          </p:cNvSpPr>
          <p:nvPr/>
        </p:nvSpPr>
        <p:spPr>
          <a:xfrm>
            <a:off x="932655" y="883025"/>
            <a:ext cx="5143500" cy="804798"/>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350" b="1" dirty="0">
                <a:latin typeface="ＭＳ ゴシック" panose="020B0609070205080204" pitchFamily="49" charset="-128"/>
                <a:ea typeface="ＭＳ ゴシック" panose="020B0609070205080204" pitchFamily="49" charset="-128"/>
              </a:rPr>
              <a:t>　土壌の汚染を生じさせるおそれのある土砂等が拡散するのを防止するよう努めるとともに、排出する土砂等による埋立て等が適正に行われるように、埋立て等を行う事業者に協力してください。</a:t>
            </a:r>
            <a:endParaRPr lang="ja-JP" altLang="en-US" sz="1200" b="1" dirty="0">
              <a:latin typeface="ＭＳ ゴシック" panose="020B0609070205080204" pitchFamily="49" charset="-128"/>
              <a:ea typeface="ＭＳ ゴシック" panose="020B0609070205080204" pitchFamily="49" charset="-128"/>
            </a:endParaRPr>
          </a:p>
        </p:txBody>
      </p:sp>
      <p:sp>
        <p:nvSpPr>
          <p:cNvPr id="3" name="角丸四角形 2"/>
          <p:cNvSpPr/>
          <p:nvPr/>
        </p:nvSpPr>
        <p:spPr>
          <a:xfrm>
            <a:off x="627856" y="347860"/>
            <a:ext cx="4048125" cy="466725"/>
          </a:xfrm>
          <a:prstGeom prst="roundRect">
            <a:avLst/>
          </a:prstGeom>
          <a:solidFill>
            <a:schemeClr val="accent6">
              <a:lumMod val="40000"/>
              <a:lumOff val="60000"/>
            </a:schemeClr>
          </a:solidFill>
          <a:ln w="2540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r>
              <a:rPr lang="ja-JP" altLang="en-US" b="1" dirty="0">
                <a:ln w="10160">
                  <a:noFill/>
                  <a:prstDash val="solid"/>
                </a:ln>
                <a:solidFill>
                  <a:schemeClr val="accent5">
                    <a:lumMod val="75000"/>
                  </a:schemeClr>
                </a:solidFill>
                <a:effectLst>
                  <a:outerShdw blurRad="38100" dist="22860" dir="5400000" algn="tl" rotWithShape="0">
                    <a:srgbClr val="000000">
                      <a:alpha val="30000"/>
                    </a:srgbClr>
                  </a:outerShdw>
                </a:effectLst>
              </a:rPr>
              <a:t>５　土砂等を排出する事業者の方へ</a:t>
            </a:r>
            <a:endParaRPr lang="en-US" altLang="ja-JP" b="1" dirty="0">
              <a:ln w="10160">
                <a:noFill/>
                <a:prstDash val="solid"/>
              </a:ln>
              <a:solidFill>
                <a:schemeClr val="accent5">
                  <a:lumMod val="75000"/>
                </a:schemeClr>
              </a:solidFill>
              <a:effectLst>
                <a:outerShdw blurRad="38100" dist="22860" dir="5400000" algn="tl" rotWithShape="0">
                  <a:srgbClr val="000000">
                    <a:alpha val="30000"/>
                  </a:srgbClr>
                </a:outerShdw>
              </a:effectLst>
            </a:endParaRPr>
          </a:p>
          <a:p>
            <a:endPar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19" name="角丸四角形 18"/>
          <p:cNvSpPr/>
          <p:nvPr/>
        </p:nvSpPr>
        <p:spPr>
          <a:xfrm>
            <a:off x="627854" y="1903462"/>
            <a:ext cx="4048125" cy="466725"/>
          </a:xfrm>
          <a:prstGeom prst="roundRect">
            <a:avLst/>
          </a:prstGeom>
          <a:solidFill>
            <a:schemeClr val="accent6">
              <a:lumMod val="40000"/>
              <a:lumOff val="60000"/>
            </a:schemeClr>
          </a:solidFill>
          <a:ln w="2540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r>
              <a:rPr lang="ja-JP" altLang="en-US" b="1" dirty="0">
                <a:ln w="10160">
                  <a:noFill/>
                  <a:prstDash val="solid"/>
                </a:ln>
                <a:solidFill>
                  <a:schemeClr val="accent5">
                    <a:lumMod val="75000"/>
                  </a:schemeClr>
                </a:solidFill>
                <a:effectLst>
                  <a:outerShdw blurRad="38100" dist="22860" dir="5400000" algn="tl" rotWithShape="0">
                    <a:srgbClr val="000000">
                      <a:alpha val="30000"/>
                    </a:srgbClr>
                  </a:outerShdw>
                </a:effectLst>
              </a:rPr>
              <a:t>６　土地の所有者の方へ</a:t>
            </a:r>
            <a:endParaRPr lang="en-US" altLang="ja-JP" b="1" dirty="0">
              <a:ln w="10160">
                <a:noFill/>
                <a:prstDash val="solid"/>
              </a:ln>
              <a:solidFill>
                <a:schemeClr val="accent5">
                  <a:lumMod val="75000"/>
                </a:schemeClr>
              </a:solidFill>
              <a:effectLst>
                <a:outerShdw blurRad="38100" dist="22860" dir="5400000" algn="tl" rotWithShape="0">
                  <a:srgbClr val="000000">
                    <a:alpha val="30000"/>
                  </a:srgbClr>
                </a:outerShdw>
              </a:effectLst>
            </a:endParaRPr>
          </a:p>
          <a:p>
            <a:endParaRPr lang="en-US" altLang="ja-JP" b="1" dirty="0">
              <a:ln w="10160">
                <a:noFill/>
                <a:prstDash val="solid"/>
              </a:ln>
              <a:solidFill>
                <a:schemeClr val="accent5">
                  <a:lumMod val="75000"/>
                </a:schemeClr>
              </a:solidFill>
              <a:effectLst>
                <a:outerShdw blurRad="38100" dist="22860" dir="5400000" algn="tl" rotWithShape="0">
                  <a:srgbClr val="000000">
                    <a:alpha val="30000"/>
                  </a:srgbClr>
                </a:outerShdw>
              </a:effectLst>
            </a:endParaRPr>
          </a:p>
        </p:txBody>
      </p:sp>
      <p:sp>
        <p:nvSpPr>
          <p:cNvPr id="20" name="角丸四角形 19"/>
          <p:cNvSpPr/>
          <p:nvPr/>
        </p:nvSpPr>
        <p:spPr>
          <a:xfrm>
            <a:off x="627855" y="3499513"/>
            <a:ext cx="5991227" cy="466725"/>
          </a:xfrm>
          <a:prstGeom prst="roundRect">
            <a:avLst/>
          </a:prstGeom>
          <a:solidFill>
            <a:schemeClr val="accent6">
              <a:lumMod val="40000"/>
              <a:lumOff val="60000"/>
            </a:schemeClr>
          </a:solidFill>
          <a:ln w="2540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r>
              <a:rPr lang="ja-JP" altLang="en-US" b="1" dirty="0">
                <a:ln w="10160">
                  <a:noFill/>
                  <a:prstDash val="solid"/>
                </a:ln>
                <a:solidFill>
                  <a:schemeClr val="accent5">
                    <a:lumMod val="75000"/>
                  </a:schemeClr>
                </a:solidFill>
                <a:effectLst>
                  <a:outerShdw blurRad="38100" dist="22860" dir="5400000" algn="tl" rotWithShape="0">
                    <a:srgbClr val="000000">
                      <a:alpha val="30000"/>
                    </a:srgbClr>
                  </a:outerShdw>
                </a:effectLst>
              </a:rPr>
              <a:t>７　小規模特定事業の許可を取り消すことがあります</a:t>
            </a:r>
            <a:endParaRPr lang="en-US" altLang="ja-JP" b="1" dirty="0">
              <a:ln w="10160">
                <a:noFill/>
                <a:prstDash val="solid"/>
              </a:ln>
              <a:solidFill>
                <a:schemeClr val="accent5">
                  <a:lumMod val="75000"/>
                </a:schemeClr>
              </a:solidFill>
              <a:effectLst>
                <a:outerShdw blurRad="38100" dist="22860" dir="5400000" algn="tl" rotWithShape="0">
                  <a:srgbClr val="000000">
                    <a:alpha val="30000"/>
                  </a:srgbClr>
                </a:outerShdw>
              </a:effectLst>
            </a:endParaRPr>
          </a:p>
          <a:p>
            <a:endPar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21" name="角丸四角形 20"/>
          <p:cNvSpPr/>
          <p:nvPr/>
        </p:nvSpPr>
        <p:spPr>
          <a:xfrm>
            <a:off x="627855" y="5288478"/>
            <a:ext cx="4048125" cy="466725"/>
          </a:xfrm>
          <a:prstGeom prst="roundRect">
            <a:avLst/>
          </a:prstGeom>
          <a:solidFill>
            <a:schemeClr val="accent6">
              <a:lumMod val="40000"/>
              <a:lumOff val="60000"/>
            </a:schemeClr>
          </a:solidFill>
          <a:ln w="2540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r>
              <a:rPr lang="ja-JP" altLang="en-US" b="1" dirty="0">
                <a:ln w="10160">
                  <a:noFill/>
                  <a:prstDash val="solid"/>
                </a:ln>
                <a:solidFill>
                  <a:schemeClr val="accent5">
                    <a:lumMod val="75000"/>
                  </a:schemeClr>
                </a:solidFill>
                <a:effectLst>
                  <a:outerShdw blurRad="38100" dist="22860" dir="5400000" algn="tl" rotWithShape="0">
                    <a:srgbClr val="000000">
                      <a:alpha val="30000"/>
                    </a:srgbClr>
                  </a:outerShdw>
                </a:effectLst>
              </a:rPr>
              <a:t>８　刑罰が科されることがあります</a:t>
            </a:r>
            <a:endParaRPr lang="en-US" altLang="ja-JP" b="1" dirty="0">
              <a:ln w="10160">
                <a:noFill/>
                <a:prstDash val="solid"/>
              </a:ln>
              <a:solidFill>
                <a:schemeClr val="accent5">
                  <a:lumMod val="75000"/>
                </a:schemeClr>
              </a:solidFill>
              <a:effectLst>
                <a:outerShdw blurRad="38100" dist="22860" dir="5400000" algn="tl" rotWithShape="0">
                  <a:srgbClr val="000000">
                    <a:alpha val="30000"/>
                  </a:srgbClr>
                </a:outerShdw>
              </a:effectLst>
            </a:endParaRPr>
          </a:p>
          <a:p>
            <a:endPar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22" name="タイトル 1"/>
          <p:cNvSpPr txBox="1">
            <a:spLocks/>
          </p:cNvSpPr>
          <p:nvPr/>
        </p:nvSpPr>
        <p:spPr>
          <a:xfrm>
            <a:off x="913604" y="2463986"/>
            <a:ext cx="5143500" cy="804798"/>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350" b="1" dirty="0">
                <a:latin typeface="ＭＳ ゴシック" panose="020B0609070205080204" pitchFamily="49" charset="-128"/>
                <a:ea typeface="ＭＳ ゴシック" panose="020B0609070205080204" pitchFamily="49" charset="-128"/>
              </a:rPr>
              <a:t>　埋立て等を行う事業者に自分の土地を提供するときは、土壌の汚染や災害を生じさせるおそれがないことを十分確認した上で提供してください。また、埋立て等の状況を十分把握し、異常や不審な点に気づいたら、直ちに村に相談してください。</a:t>
            </a:r>
            <a:endParaRPr lang="ja-JP" altLang="en-US" sz="1200" b="1" dirty="0">
              <a:latin typeface="ＭＳ ゴシック" panose="020B0609070205080204" pitchFamily="49" charset="-128"/>
              <a:ea typeface="ＭＳ ゴシック" panose="020B0609070205080204" pitchFamily="49" charset="-128"/>
            </a:endParaRPr>
          </a:p>
        </p:txBody>
      </p:sp>
      <p:sp>
        <p:nvSpPr>
          <p:cNvPr id="23" name="タイトル 1"/>
          <p:cNvSpPr txBox="1">
            <a:spLocks/>
          </p:cNvSpPr>
          <p:nvPr/>
        </p:nvSpPr>
        <p:spPr>
          <a:xfrm>
            <a:off x="913604" y="3992976"/>
            <a:ext cx="5143500" cy="1136407"/>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350" b="1" dirty="0">
                <a:latin typeface="ＭＳ ゴシック" panose="020B0609070205080204" pitchFamily="49" charset="-128"/>
                <a:ea typeface="ＭＳ ゴシック" panose="020B0609070205080204" pitchFamily="49" charset="-128"/>
              </a:rPr>
              <a:t>○改善命令、事業停止命令または措置命令に違反した場合</a:t>
            </a:r>
            <a:endParaRPr lang="en-US" altLang="ja-JP" sz="1350" b="1" dirty="0">
              <a:latin typeface="ＭＳ ゴシック" panose="020B0609070205080204" pitchFamily="49" charset="-128"/>
              <a:ea typeface="ＭＳ ゴシック" panose="020B0609070205080204" pitchFamily="49" charset="-128"/>
            </a:endParaRPr>
          </a:p>
          <a:p>
            <a:pPr algn="l"/>
            <a:r>
              <a:rPr lang="ja-JP" altLang="en-US" sz="1200" b="1" dirty="0">
                <a:latin typeface="ＭＳ ゴシック" panose="020B0609070205080204" pitchFamily="49" charset="-128"/>
                <a:ea typeface="ＭＳ ゴシック" panose="020B0609070205080204" pitchFamily="49" charset="-128"/>
              </a:rPr>
              <a:t>○偽りその他不正の手段により小規模特定事業の許可または変更許可を受けた場合</a:t>
            </a:r>
            <a:endParaRPr lang="en-US" altLang="ja-JP" sz="1200" b="1" dirty="0">
              <a:latin typeface="ＭＳ ゴシック" panose="020B0609070205080204" pitchFamily="49" charset="-128"/>
              <a:ea typeface="ＭＳ ゴシック" panose="020B0609070205080204" pitchFamily="49" charset="-128"/>
            </a:endParaRPr>
          </a:p>
          <a:p>
            <a:pPr algn="l"/>
            <a:r>
              <a:rPr lang="ja-JP" altLang="en-US" sz="1200" b="1" dirty="0">
                <a:latin typeface="ＭＳ ゴシック" panose="020B0609070205080204" pitchFamily="49" charset="-128"/>
                <a:ea typeface="ＭＳ ゴシック" panose="020B0609070205080204" pitchFamily="49" charset="-128"/>
              </a:rPr>
              <a:t>○許可を受けた事業者が、暴力団関係者など欠格事由に該当した場合</a:t>
            </a:r>
            <a:endParaRPr lang="en-US" altLang="ja-JP" sz="1200" b="1" dirty="0">
              <a:latin typeface="ＭＳ ゴシック" panose="020B0609070205080204" pitchFamily="49" charset="-128"/>
              <a:ea typeface="ＭＳ ゴシック" panose="020B0609070205080204" pitchFamily="49" charset="-128"/>
            </a:endParaRPr>
          </a:p>
          <a:p>
            <a:pPr algn="l"/>
            <a:r>
              <a:rPr lang="ja-JP" altLang="en-US" sz="1200" b="1" dirty="0">
                <a:latin typeface="ＭＳ ゴシック" panose="020B0609070205080204" pitchFamily="49" charset="-128"/>
                <a:ea typeface="ＭＳ ゴシック" panose="020B0609070205080204" pitchFamily="49" charset="-128"/>
              </a:rPr>
              <a:t>○小規模特定事業の内容を許可を受けずに変更した場合</a:t>
            </a:r>
            <a:endParaRPr lang="en-US" altLang="ja-JP" sz="1200" b="1" dirty="0">
              <a:latin typeface="ＭＳ ゴシック" panose="020B0609070205080204" pitchFamily="49" charset="-128"/>
              <a:ea typeface="ＭＳ ゴシック" panose="020B0609070205080204" pitchFamily="49" charset="-128"/>
            </a:endParaRPr>
          </a:p>
          <a:p>
            <a:pPr algn="l"/>
            <a:r>
              <a:rPr lang="ja-JP" altLang="en-US" sz="1200" b="1" dirty="0">
                <a:latin typeface="ＭＳ ゴシック" panose="020B0609070205080204" pitchFamily="49" charset="-128"/>
                <a:ea typeface="ＭＳ ゴシック" panose="020B0609070205080204" pitchFamily="49" charset="-128"/>
              </a:rPr>
              <a:t>○搬入禁止命令に違反した場合</a:t>
            </a:r>
          </a:p>
        </p:txBody>
      </p:sp>
      <p:sp>
        <p:nvSpPr>
          <p:cNvPr id="25" name="タイトル 1"/>
          <p:cNvSpPr txBox="1">
            <a:spLocks/>
          </p:cNvSpPr>
          <p:nvPr/>
        </p:nvSpPr>
        <p:spPr>
          <a:xfrm>
            <a:off x="913604" y="5755203"/>
            <a:ext cx="5143500" cy="2003075"/>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350" b="1" dirty="0">
                <a:latin typeface="ＭＳ ゴシック" panose="020B0609070205080204" pitchFamily="49" charset="-128"/>
                <a:ea typeface="ＭＳ ゴシック" panose="020B0609070205080204" pitchFamily="49" charset="-128"/>
              </a:rPr>
              <a:t>○措置命令違反、無許可事業、無許可変更</a:t>
            </a:r>
            <a:endParaRPr lang="en-US" altLang="ja-JP" sz="1350" b="1" dirty="0">
              <a:latin typeface="ＭＳ ゴシック" panose="020B0609070205080204" pitchFamily="49" charset="-128"/>
              <a:ea typeface="ＭＳ ゴシック" panose="020B0609070205080204" pitchFamily="49" charset="-128"/>
            </a:endParaRPr>
          </a:p>
          <a:p>
            <a:pPr algn="l"/>
            <a:r>
              <a:rPr lang="ja-JP" altLang="en-US" sz="1200" b="1" dirty="0">
                <a:latin typeface="ＭＳ ゴシック" panose="020B0609070205080204" pitchFamily="49" charset="-128"/>
                <a:ea typeface="ＭＳ ゴシック" panose="020B0609070205080204" pitchFamily="49" charset="-128"/>
              </a:rPr>
              <a:t>→２年以下の懲役または１００万円以下の罰金</a:t>
            </a:r>
            <a:endParaRPr lang="en-US" altLang="ja-JP" sz="1200" b="1" dirty="0">
              <a:latin typeface="ＭＳ ゴシック" panose="020B0609070205080204" pitchFamily="49" charset="-128"/>
              <a:ea typeface="ＭＳ ゴシック" panose="020B0609070205080204" pitchFamily="49" charset="-128"/>
            </a:endParaRPr>
          </a:p>
          <a:p>
            <a:pPr algn="l"/>
            <a:r>
              <a:rPr lang="ja-JP" altLang="en-US" sz="1200" b="1" dirty="0">
                <a:latin typeface="ＭＳ ゴシック" panose="020B0609070205080204" pitchFamily="49" charset="-128"/>
                <a:ea typeface="ＭＳ ゴシック" panose="020B0609070205080204" pitchFamily="49" charset="-128"/>
              </a:rPr>
              <a:t>○搬入禁止命令違反、改善命令違反、事業停止命令違反</a:t>
            </a:r>
            <a:endParaRPr lang="en-US" altLang="ja-JP" sz="1200" b="1" dirty="0">
              <a:latin typeface="ＭＳ ゴシック" panose="020B0609070205080204" pitchFamily="49" charset="-128"/>
              <a:ea typeface="ＭＳ ゴシック" panose="020B0609070205080204" pitchFamily="49" charset="-128"/>
            </a:endParaRPr>
          </a:p>
          <a:p>
            <a:pPr algn="l"/>
            <a:r>
              <a:rPr lang="ja-JP" altLang="en-US" sz="1200" b="1" dirty="0">
                <a:latin typeface="ＭＳ ゴシック" panose="020B0609070205080204" pitchFamily="49" charset="-128"/>
                <a:ea typeface="ＭＳ ゴシック" panose="020B0609070205080204" pitchFamily="49" charset="-128"/>
              </a:rPr>
              <a:t>→１年以下の懲役または１００万円以下の罰金</a:t>
            </a:r>
            <a:endParaRPr lang="en-US" altLang="ja-JP" sz="1200" b="1" dirty="0">
              <a:latin typeface="ＭＳ ゴシック" panose="020B0609070205080204" pitchFamily="49" charset="-128"/>
              <a:ea typeface="ＭＳ ゴシック" panose="020B0609070205080204" pitchFamily="49" charset="-128"/>
            </a:endParaRPr>
          </a:p>
          <a:p>
            <a:pPr algn="l"/>
            <a:r>
              <a:rPr lang="ja-JP" altLang="en-US" sz="1200" b="1" dirty="0">
                <a:latin typeface="ＭＳ ゴシック" panose="020B0609070205080204" pitchFamily="49" charset="-128"/>
                <a:ea typeface="ＭＳ ゴシック" panose="020B0609070205080204" pitchFamily="49" charset="-128"/>
              </a:rPr>
              <a:t>○搬入事前届出義務違反、地位継承届出義務違反、帳簿記載義務違反、</a:t>
            </a:r>
            <a:endParaRPr lang="en-US" altLang="ja-JP" sz="1200" b="1" dirty="0">
              <a:latin typeface="ＭＳ ゴシック" panose="020B0609070205080204" pitchFamily="49" charset="-128"/>
              <a:ea typeface="ＭＳ ゴシック" panose="020B0609070205080204" pitchFamily="49" charset="-128"/>
            </a:endParaRPr>
          </a:p>
          <a:p>
            <a:pPr algn="l"/>
            <a:r>
              <a:rPr lang="ja-JP" altLang="en-US" sz="1200" b="1" dirty="0">
                <a:latin typeface="ＭＳ ゴシック" panose="020B0609070205080204" pitchFamily="49" charset="-128"/>
                <a:ea typeface="ＭＳ ゴシック" panose="020B0609070205080204" pitchFamily="49" charset="-128"/>
              </a:rPr>
              <a:t>帳簿記載事項定期報告義務違反、土壌検査・水質検査結果報告義務違反、</a:t>
            </a:r>
            <a:endParaRPr lang="en-US" altLang="ja-JP" sz="1200" b="1" dirty="0">
              <a:latin typeface="ＭＳ ゴシック" panose="020B0609070205080204" pitchFamily="49" charset="-128"/>
              <a:ea typeface="ＭＳ ゴシック" panose="020B0609070205080204" pitchFamily="49" charset="-128"/>
            </a:endParaRPr>
          </a:p>
          <a:p>
            <a:pPr algn="l"/>
            <a:r>
              <a:rPr lang="ja-JP" altLang="en-US" sz="1200" b="1" dirty="0">
                <a:latin typeface="ＭＳ ゴシック" panose="020B0609070205080204" pitchFamily="49" charset="-128"/>
                <a:ea typeface="ＭＳ ゴシック" panose="020B0609070205080204" pitchFamily="49" charset="-128"/>
              </a:rPr>
              <a:t>報告徴収応答義務違反、立入検査忌避</a:t>
            </a:r>
            <a:endParaRPr lang="en-US" altLang="ja-JP" sz="1200" b="1" dirty="0">
              <a:latin typeface="ＭＳ ゴシック" panose="020B0609070205080204" pitchFamily="49" charset="-128"/>
              <a:ea typeface="ＭＳ ゴシック" panose="020B0609070205080204" pitchFamily="49" charset="-128"/>
            </a:endParaRPr>
          </a:p>
          <a:p>
            <a:pPr algn="l"/>
            <a:r>
              <a:rPr lang="ja-JP" altLang="en-US" sz="1200" b="1" dirty="0">
                <a:latin typeface="ＭＳ ゴシック" panose="020B0609070205080204" pitchFamily="49" charset="-128"/>
                <a:ea typeface="ＭＳ ゴシック" panose="020B0609070205080204" pitchFamily="49" charset="-128"/>
              </a:rPr>
              <a:t>→５０万円以下の罰金</a:t>
            </a:r>
            <a:endParaRPr lang="en-US" altLang="ja-JP" sz="1200" b="1" dirty="0">
              <a:latin typeface="ＭＳ ゴシック" panose="020B0609070205080204" pitchFamily="49" charset="-128"/>
              <a:ea typeface="ＭＳ ゴシック" panose="020B0609070205080204" pitchFamily="49" charset="-128"/>
            </a:endParaRPr>
          </a:p>
          <a:p>
            <a:pPr algn="l"/>
            <a:r>
              <a:rPr lang="ja-JP" altLang="en-US" sz="1200" b="1" dirty="0">
                <a:latin typeface="ＭＳ ゴシック" panose="020B0609070205080204" pitchFamily="49" charset="-128"/>
                <a:ea typeface="ＭＳ ゴシック" panose="020B0609070205080204" pitchFamily="49" charset="-128"/>
              </a:rPr>
              <a:t>○軽微変更届出義務違反、小規模特定事業完了等届出義務違反、書類等保存義務違反</a:t>
            </a:r>
            <a:endParaRPr lang="en-US" altLang="ja-JP" sz="1200" b="1" dirty="0">
              <a:latin typeface="ＭＳ ゴシック" panose="020B0609070205080204" pitchFamily="49" charset="-128"/>
              <a:ea typeface="ＭＳ ゴシック" panose="020B0609070205080204" pitchFamily="49" charset="-128"/>
            </a:endParaRPr>
          </a:p>
          <a:p>
            <a:pPr algn="l"/>
            <a:r>
              <a:rPr lang="ja-JP" altLang="en-US" sz="1200" b="1" dirty="0">
                <a:latin typeface="ＭＳ ゴシック" panose="020B0609070205080204" pitchFamily="49" charset="-128"/>
                <a:ea typeface="ＭＳ ゴシック" panose="020B0609070205080204" pitchFamily="49" charset="-128"/>
              </a:rPr>
              <a:t>→３０万円以下の罰金</a:t>
            </a:r>
          </a:p>
        </p:txBody>
      </p:sp>
      <p:sp>
        <p:nvSpPr>
          <p:cNvPr id="26" name="正方形/長方形 25"/>
          <p:cNvSpPr/>
          <p:nvPr/>
        </p:nvSpPr>
        <p:spPr>
          <a:xfrm>
            <a:off x="627855" y="7932959"/>
            <a:ext cx="5800727" cy="1283045"/>
          </a:xfrm>
          <a:prstGeom prst="rect">
            <a:avLst/>
          </a:prstGeom>
          <a:pattFill prst="pct50">
            <a:fgClr>
              <a:schemeClr val="accent6">
                <a:lumMod val="60000"/>
                <a:lumOff val="40000"/>
              </a:schemeClr>
            </a:fgClr>
            <a:bgClr>
              <a:schemeClr val="bg1"/>
            </a:bgClr>
          </a:pattFill>
        </p:spPr>
        <p:txBody>
          <a:bodyPr wrap="square" lIns="51435" tIns="25718" rIns="51435" bIns="25718">
            <a:spAutoFit/>
          </a:bodyPr>
          <a:lstStyle/>
          <a:p>
            <a:r>
              <a:rPr lang="ja-JP" altLang="en-US" sz="16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　　　</a:t>
            </a:r>
            <a:r>
              <a:rPr lang="en-US" altLang="ja-JP" sz="1600" b="1" dirty="0">
                <a:ln w="10160">
                  <a:noFill/>
                  <a:prstDash val="solid"/>
                </a:ln>
                <a:effectLst>
                  <a:outerShdw blurRad="38100" dist="22860" dir="5400000" algn="tl" rotWithShape="0">
                    <a:srgbClr val="000000">
                      <a:alpha val="30000"/>
                    </a:srgbClr>
                  </a:outerShdw>
                </a:effectLst>
              </a:rPr>
              <a:t>〖</a:t>
            </a:r>
            <a:r>
              <a:rPr lang="ja-JP" altLang="en-US" sz="1600" b="1" dirty="0">
                <a:ln w="10160">
                  <a:noFill/>
                  <a:prstDash val="solid"/>
                </a:ln>
                <a:effectLst>
                  <a:outerShdw blurRad="38100" dist="22860" dir="5400000" algn="tl" rotWithShape="0">
                    <a:srgbClr val="000000">
                      <a:alpha val="30000"/>
                    </a:srgbClr>
                  </a:outerShdw>
                </a:effectLst>
              </a:rPr>
              <a:t>問い合わせ先</a:t>
            </a:r>
            <a:r>
              <a:rPr lang="en-US" altLang="ja-JP" sz="1600" b="1" dirty="0">
                <a:ln w="10160">
                  <a:noFill/>
                  <a:prstDash val="solid"/>
                </a:ln>
                <a:effectLst>
                  <a:outerShdw blurRad="38100" dist="22860" dir="5400000" algn="tl" rotWithShape="0">
                    <a:srgbClr val="000000">
                      <a:alpha val="30000"/>
                    </a:srgbClr>
                  </a:outerShdw>
                </a:effectLst>
              </a:rPr>
              <a:t>〗</a:t>
            </a:r>
            <a:r>
              <a:rPr lang="ja-JP" altLang="en-US" sz="1600" b="1" dirty="0">
                <a:ln w="10160">
                  <a:noFill/>
                  <a:prstDash val="solid"/>
                </a:ln>
                <a:effectLst>
                  <a:outerShdw blurRad="38100" dist="22860" dir="5400000" algn="tl" rotWithShape="0">
                    <a:srgbClr val="000000">
                      <a:alpha val="30000"/>
                    </a:srgbClr>
                  </a:outerShdw>
                </a:effectLst>
              </a:rPr>
              <a:t>申請書・届出書提出窓口</a:t>
            </a:r>
            <a:endParaRPr lang="en-US" altLang="ja-JP" sz="1600" b="1" dirty="0">
              <a:ln w="10160">
                <a:noFill/>
                <a:prstDash val="solid"/>
              </a:ln>
              <a:effectLst>
                <a:outerShdw blurRad="38100" dist="22860" dir="5400000" algn="tl" rotWithShape="0">
                  <a:srgbClr val="000000">
                    <a:alpha val="30000"/>
                  </a:srgbClr>
                </a:outerShdw>
              </a:effectLst>
            </a:endParaRPr>
          </a:p>
          <a:p>
            <a:pPr algn="ctr"/>
            <a:r>
              <a:rPr lang="ja-JP" altLang="en-US" sz="1600" b="1" dirty="0">
                <a:ln w="10160">
                  <a:noFill/>
                  <a:prstDash val="solid"/>
                </a:ln>
                <a:effectLst>
                  <a:outerShdw blurRad="38100" dist="22860" dir="5400000" algn="tl" rotWithShape="0">
                    <a:srgbClr val="000000">
                      <a:alpha val="30000"/>
                    </a:srgbClr>
                  </a:outerShdw>
                </a:effectLst>
              </a:rPr>
              <a:t>榛東村役場　住民生活課</a:t>
            </a:r>
            <a:endParaRPr lang="en-US" altLang="ja-JP" sz="1600" b="1" dirty="0">
              <a:ln w="10160">
                <a:noFill/>
                <a:prstDash val="solid"/>
              </a:ln>
              <a:effectLst>
                <a:outerShdw blurRad="38100" dist="22860" dir="5400000" algn="tl" rotWithShape="0">
                  <a:srgbClr val="000000">
                    <a:alpha val="30000"/>
                  </a:srgbClr>
                </a:outerShdw>
              </a:effectLst>
            </a:endParaRPr>
          </a:p>
          <a:p>
            <a:pPr algn="ctr"/>
            <a:r>
              <a:rPr lang="ja-JP" altLang="en-US" sz="1600" b="1" dirty="0">
                <a:ln w="10160">
                  <a:noFill/>
                  <a:prstDash val="solid"/>
                </a:ln>
                <a:effectLst>
                  <a:outerShdw blurRad="38100" dist="22860" dir="5400000" algn="tl" rotWithShape="0">
                    <a:srgbClr val="000000">
                      <a:alpha val="30000"/>
                    </a:srgbClr>
                  </a:outerShdw>
                </a:effectLst>
              </a:rPr>
              <a:t>〒</a:t>
            </a:r>
            <a:r>
              <a:rPr lang="en-US" altLang="ja-JP" sz="1600" b="1" dirty="0">
                <a:ln w="10160">
                  <a:noFill/>
                  <a:prstDash val="solid"/>
                </a:ln>
                <a:effectLst>
                  <a:outerShdw blurRad="38100" dist="22860" dir="5400000" algn="tl" rotWithShape="0">
                    <a:srgbClr val="000000">
                      <a:alpha val="30000"/>
                    </a:srgbClr>
                  </a:outerShdw>
                </a:effectLst>
              </a:rPr>
              <a:t>370-3593</a:t>
            </a:r>
            <a:r>
              <a:rPr lang="ja-JP" altLang="en-US" sz="1600" b="1" dirty="0">
                <a:ln w="10160">
                  <a:noFill/>
                  <a:prstDash val="solid"/>
                </a:ln>
                <a:effectLst>
                  <a:outerShdw blurRad="38100" dist="22860" dir="5400000" algn="tl" rotWithShape="0">
                    <a:srgbClr val="000000">
                      <a:alpha val="30000"/>
                    </a:srgbClr>
                  </a:outerShdw>
                </a:effectLst>
              </a:rPr>
              <a:t>　群馬県北群馬郡榛東村大字新井</a:t>
            </a:r>
            <a:r>
              <a:rPr lang="en-US" altLang="ja-JP" sz="1600" b="1" dirty="0">
                <a:ln w="10160">
                  <a:noFill/>
                  <a:prstDash val="solid"/>
                </a:ln>
                <a:effectLst>
                  <a:outerShdw blurRad="38100" dist="22860" dir="5400000" algn="tl" rotWithShape="0">
                    <a:srgbClr val="000000">
                      <a:alpha val="30000"/>
                    </a:srgbClr>
                  </a:outerShdw>
                </a:effectLst>
              </a:rPr>
              <a:t>790-1</a:t>
            </a:r>
          </a:p>
          <a:p>
            <a:r>
              <a:rPr lang="ja-JP" altLang="en-US" sz="1600" b="1" dirty="0">
                <a:ln w="10160">
                  <a:noFill/>
                  <a:prstDash val="solid"/>
                </a:ln>
                <a:effectLst>
                  <a:outerShdw blurRad="38100" dist="22860" dir="5400000" algn="tl" rotWithShape="0">
                    <a:srgbClr val="000000">
                      <a:alpha val="30000"/>
                    </a:srgbClr>
                  </a:outerShdw>
                </a:effectLst>
              </a:rPr>
              <a:t>　　　　　　　　　電話：</a:t>
            </a:r>
            <a:r>
              <a:rPr lang="en-US" altLang="ja-JP" sz="1600" b="1" dirty="0">
                <a:ln w="10160">
                  <a:noFill/>
                  <a:prstDash val="solid"/>
                </a:ln>
                <a:effectLst>
                  <a:outerShdw blurRad="38100" dist="22860" dir="5400000" algn="tl" rotWithShape="0">
                    <a:srgbClr val="000000">
                      <a:alpha val="30000"/>
                    </a:srgbClr>
                  </a:outerShdw>
                </a:effectLst>
              </a:rPr>
              <a:t>0279-54-2211(</a:t>
            </a:r>
            <a:r>
              <a:rPr lang="ja-JP" altLang="en-US" sz="1600" b="1" dirty="0">
                <a:ln w="10160">
                  <a:noFill/>
                  <a:prstDash val="solid"/>
                </a:ln>
                <a:effectLst>
                  <a:outerShdw blurRad="38100" dist="22860" dir="5400000" algn="tl" rotWithShape="0">
                    <a:srgbClr val="000000">
                      <a:alpha val="30000"/>
                    </a:srgbClr>
                  </a:outerShdw>
                </a:effectLst>
              </a:rPr>
              <a:t>内線</a:t>
            </a:r>
            <a:r>
              <a:rPr lang="en-US" altLang="ja-JP" sz="1600" b="1" dirty="0">
                <a:ln w="10160">
                  <a:noFill/>
                  <a:prstDash val="solid"/>
                </a:ln>
                <a:effectLst>
                  <a:outerShdw blurRad="38100" dist="22860" dir="5400000" algn="tl" rotWithShape="0">
                    <a:srgbClr val="000000">
                      <a:alpha val="30000"/>
                    </a:srgbClr>
                  </a:outerShdw>
                </a:effectLst>
              </a:rPr>
              <a:t>122)</a:t>
            </a:r>
          </a:p>
          <a:p>
            <a:r>
              <a:rPr lang="ja-JP" altLang="en-US" sz="1600" b="1" dirty="0">
                <a:ln w="10160">
                  <a:noFill/>
                  <a:prstDash val="solid"/>
                </a:ln>
                <a:effectLst>
                  <a:outerShdw blurRad="38100" dist="22860" dir="5400000" algn="tl" rotWithShape="0">
                    <a:srgbClr val="000000">
                      <a:alpha val="30000"/>
                    </a:srgbClr>
                  </a:outerShdw>
                </a:effectLst>
              </a:rPr>
              <a:t>　　　　　　　　　</a:t>
            </a:r>
            <a:r>
              <a:rPr lang="en-US" altLang="ja-JP" sz="1600" b="1" dirty="0">
                <a:ln w="10160">
                  <a:noFill/>
                  <a:prstDash val="solid"/>
                </a:ln>
                <a:effectLst>
                  <a:outerShdw blurRad="38100" dist="22860" dir="5400000" algn="tl" rotWithShape="0">
                    <a:srgbClr val="000000">
                      <a:alpha val="30000"/>
                    </a:srgbClr>
                  </a:outerShdw>
                </a:effectLst>
              </a:rPr>
              <a:t>FAX</a:t>
            </a:r>
            <a:r>
              <a:rPr lang="ja-JP" altLang="en-US" sz="1600" b="1" dirty="0">
                <a:ln w="10160">
                  <a:noFill/>
                  <a:prstDash val="solid"/>
                </a:ln>
                <a:effectLst>
                  <a:outerShdw blurRad="38100" dist="22860" dir="5400000" algn="tl" rotWithShape="0">
                    <a:srgbClr val="000000">
                      <a:alpha val="30000"/>
                    </a:srgbClr>
                  </a:outerShdw>
                </a:effectLst>
              </a:rPr>
              <a:t>：</a:t>
            </a:r>
            <a:r>
              <a:rPr lang="en-US" altLang="ja-JP" sz="1600" b="1" dirty="0">
                <a:ln w="10160">
                  <a:noFill/>
                  <a:prstDash val="solid"/>
                </a:ln>
                <a:effectLst>
                  <a:outerShdw blurRad="38100" dist="22860" dir="5400000" algn="tl" rotWithShape="0">
                    <a:srgbClr val="000000">
                      <a:alpha val="30000"/>
                    </a:srgbClr>
                  </a:outerShdw>
                </a:effectLst>
              </a:rPr>
              <a:t>0279-54-8225</a:t>
            </a:r>
            <a:endParaRPr lang="ja-JP" altLang="en-US" sz="1600" b="1" dirty="0">
              <a:ln w="10160">
                <a:noFill/>
                <a:prstDash val="solid"/>
              </a:ln>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301256495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351</TotalTime>
  <Words>350</Words>
  <Application>Microsoft Office PowerPoint</Application>
  <PresentationFormat>ユーザー設定</PresentationFormat>
  <Paragraphs>97</Paragraphs>
  <Slides>4</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HG丸ｺﾞｼｯｸM-PRO</vt:lpstr>
      <vt:lpstr>ＭＳ ゴシック</vt:lpstr>
      <vt:lpstr>Arial</vt:lpstr>
      <vt:lpstr>Calibri</vt:lpstr>
      <vt:lpstr>Calibri Light</vt:lpstr>
      <vt:lpstr>Office テーマ</vt:lpstr>
      <vt:lpstr>◇このリーフレットの用語の意味 ［土砂等］土砂及び土砂に混入し又は付着したもの  ［埋立て等］土地の埋立て、盛土、その他の土砂等の堆積  ［小規模特定事業］土砂等による埋立て等を行う区域以外の場所から排出され、又は採取された土砂等による埋立て等を行う事業であって、その区域の面積が500㎡以上3,000㎡未満であるもの</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榛東村土砂等による埋め立て等の規制に関する条例のあらまし</dc:title>
  <dc:creator>村上　誠</dc:creator>
  <cp:lastModifiedBy>中島　流威</cp:lastModifiedBy>
  <cp:revision>62</cp:revision>
  <cp:lastPrinted>2020-09-24T01:18:53Z</cp:lastPrinted>
  <dcterms:created xsi:type="dcterms:W3CDTF">2020-08-31T00:49:20Z</dcterms:created>
  <dcterms:modified xsi:type="dcterms:W3CDTF">2020-09-24T01:20:44Z</dcterms:modified>
</cp:coreProperties>
</file>